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8"/>
  </p:notesMasterIdLst>
  <p:sldIdLst>
    <p:sldId id="2547" r:id="rId3"/>
    <p:sldId id="256" r:id="rId4"/>
    <p:sldId id="257" r:id="rId5"/>
    <p:sldId id="258" r:id="rId6"/>
    <p:sldId id="259" r:id="rId7"/>
  </p:sldIdLst>
  <p:sldSz cx="12192000" cy="6858000"/>
  <p:notesSz cx="6858000" cy="9144000"/>
  <p:embeddedFontLst>
    <p:embeddedFont>
      <p:font typeface="Angsana New" panose="02020603050405020304" pitchFamily="18" charset="-34"/>
      <p:regular r:id="rId9"/>
      <p:bold r:id="rId10"/>
      <p:italic r:id="rId11"/>
      <p:bold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ordia New" panose="020B0304020202020204" pitchFamily="34" charset="-34"/>
      <p:regular r:id="rId17"/>
      <p:bold r:id="rId18"/>
      <p:italic r:id="rId19"/>
      <p:boldItalic r:id="rId20"/>
    </p:embeddedFont>
    <p:embeddedFont>
      <p:font typeface="TH SarabunPSK" panose="020B0500040200020003" pitchFamily="34" charset="-34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dirty="0"/>
          </a:p>
        </p:txBody>
      </p:sp>
      <p:sp>
        <p:nvSpPr>
          <p:cNvPr id="151" name="Google Shape;1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ชื่อเรื่องและเนื้อหา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ชื่อเรื่องและข้อความแนวตั้ง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ข้อความและชื่อเรื่องแนวตั้ง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19/07/67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1352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19/07/67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6750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19/07/67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4166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19/07/67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0290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19/07/67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3676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19/07/67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9809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19/07/67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391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19/07/67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13819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ว่างเปล่า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19/07/67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3185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19/07/67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6472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19/07/67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4966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สไลด์ชื่อเรื่อง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ส่วนหัวของส่วน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เนื้อหา 2 ส่วน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การเปรียบเทียบ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เฉพาะชื่อเรื่อง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เนื้อหาพร้อมคำอธิบายภาพ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รูปภาพพร้อมคำอธิบายภาพ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FAABF-ABB6-49E8-B8E6-01C0964E751C}" type="datetimeFigureOut">
              <a:rPr lang="th-TH" smtClean="0"/>
              <a:pPr/>
              <a:t>19/07/67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9497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5" Type="http://schemas.openxmlformats.org/officeDocument/2006/relationships/image" Target="../media/image19.jp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g"/><Relationship Id="rId1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id="{D373BEC2-5F6F-4AEC-853F-67AB36CF3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878" y="2562358"/>
            <a:ext cx="7913076" cy="349160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th-TH" sz="3600" b="1" dirty="0">
                <a:latin typeface="Angsana New" panose="02020603050405020304" pitchFamily="18" charset="-34"/>
              </a:rPr>
              <a:t>เงินอุดหนุนเฉพาะกิจ</a:t>
            </a:r>
            <a:br>
              <a:rPr lang="th-TH" sz="3600" b="1" dirty="0"/>
            </a:br>
            <a:r>
              <a:rPr lang="th-TH" sz="2800" b="1" dirty="0"/>
              <a:t>1) ค่าครุภัณฑ์ </a:t>
            </a:r>
            <a:br>
              <a:rPr lang="en-US" sz="2800" b="1" dirty="0"/>
            </a:br>
            <a:r>
              <a:rPr lang="th-TH" sz="2800" b="1" dirty="0">
                <a:solidFill>
                  <a:srgbClr val="FF0000"/>
                </a:solidFill>
              </a:rPr>
              <a:t>1.1) เงินอุดหนุนค่าครุภัณฑ์การจัดการสิ่งปฏิกูลและมูลฝอย</a:t>
            </a:r>
            <a:br>
              <a:rPr lang="th-TH" sz="2800" b="1" dirty="0">
                <a:solidFill>
                  <a:srgbClr val="FF0000"/>
                </a:solidFill>
              </a:rPr>
            </a:br>
            <a:r>
              <a:rPr lang="en-US" sz="2800" b="1" dirty="0"/>
              <a:t>    </a:t>
            </a:r>
            <a:r>
              <a:rPr lang="th-TH" sz="2800" b="1" dirty="0"/>
              <a:t>รถบรรทุกขยะ ขนาด </a:t>
            </a:r>
            <a:r>
              <a:rPr lang="en-US" sz="2800" b="1" dirty="0">
                <a:latin typeface="Angsana New" panose="02020603050405020304" pitchFamily="18" charset="-34"/>
              </a:rPr>
              <a:t>6</a:t>
            </a:r>
            <a:r>
              <a:rPr lang="th-TH" sz="2800" b="1" dirty="0"/>
              <a:t> ตัน </a:t>
            </a:r>
            <a:r>
              <a:rPr lang="en-US" sz="2800" b="1" dirty="0">
                <a:latin typeface="Angsana New" panose="02020603050405020304" pitchFamily="18" charset="-34"/>
              </a:rPr>
              <a:t>6</a:t>
            </a:r>
            <a:r>
              <a:rPr lang="th-TH" sz="2800" b="1" dirty="0"/>
              <a:t> ล้อ ปริมาตรกระบอกสูบไม่ต่ำกว่า </a:t>
            </a:r>
            <a:r>
              <a:rPr lang="en-US" sz="2800" b="1" dirty="0">
                <a:latin typeface="Angsana New" panose="02020603050405020304" pitchFamily="18" charset="-34"/>
              </a:rPr>
              <a:t>6,000</a:t>
            </a:r>
            <a:r>
              <a:rPr lang="th-TH" sz="2800" b="1" dirty="0"/>
              <a:t> ซีซี</a:t>
            </a:r>
            <a:br>
              <a:rPr lang="th-TH" sz="2800" b="1" dirty="0"/>
            </a:br>
            <a:r>
              <a:rPr lang="th-TH" sz="2800" b="1" dirty="0"/>
              <a:t>หรือกำลังเครื่องยนต์สูงสุดไม่ต่ำกว่า </a:t>
            </a:r>
            <a:r>
              <a:rPr lang="en-US" sz="2800" b="1" dirty="0">
                <a:latin typeface="Angsana New" panose="02020603050405020304" pitchFamily="18" charset="-34"/>
              </a:rPr>
              <a:t>170</a:t>
            </a:r>
            <a:r>
              <a:rPr lang="th-TH" sz="2800" b="1" dirty="0"/>
              <a:t> กิโลวัตต์ แบบอัดท้าย</a:t>
            </a:r>
            <a:br>
              <a:rPr lang="th-TH" sz="2800" b="1" dirty="0"/>
            </a:br>
            <a:r>
              <a:rPr lang="th-TH" sz="2800" b="1" dirty="0"/>
              <a:t>      </a:t>
            </a:r>
            <a:r>
              <a:rPr lang="th-TH" sz="2800" b="1" dirty="0">
                <a:solidFill>
                  <a:srgbClr val="FF0000"/>
                </a:solidFill>
              </a:rPr>
              <a:t>คันละ </a:t>
            </a:r>
            <a:r>
              <a:rPr lang="en-US" sz="2800" b="1" dirty="0">
                <a:solidFill>
                  <a:srgbClr val="FF0000"/>
                </a:solidFill>
                <a:latin typeface="Angsana New" panose="02020603050405020304" pitchFamily="18" charset="-34"/>
              </a:rPr>
              <a:t>2,500,000</a:t>
            </a:r>
            <a:r>
              <a:rPr lang="th-TH" sz="2800" b="1" dirty="0">
                <a:solidFill>
                  <a:srgbClr val="FF0000"/>
                </a:solidFill>
              </a:rPr>
              <a:t>บาท จำนวน </a:t>
            </a:r>
            <a:r>
              <a:rPr lang="en-US" sz="2800" b="1" dirty="0">
                <a:solidFill>
                  <a:srgbClr val="FF0000"/>
                </a:solidFill>
                <a:latin typeface="Angsana New" panose="02020603050405020304" pitchFamily="18" charset="-34"/>
              </a:rPr>
              <a:t>5</a:t>
            </a:r>
            <a:r>
              <a:rPr lang="th-TH" sz="2800" b="1" dirty="0">
                <a:solidFill>
                  <a:srgbClr val="FF0000"/>
                </a:solidFill>
              </a:rPr>
              <a:t> คัน รวมเป็นเงิน </a:t>
            </a:r>
            <a:r>
              <a:rPr lang="en-US" sz="2800" b="1" dirty="0">
                <a:solidFill>
                  <a:srgbClr val="FF0000"/>
                </a:solidFill>
                <a:latin typeface="Angsana New" panose="02020603050405020304" pitchFamily="18" charset="-34"/>
              </a:rPr>
              <a:t>12,500,000</a:t>
            </a:r>
            <a:r>
              <a:rPr lang="th-TH" sz="2800" b="1" dirty="0">
                <a:solidFill>
                  <a:srgbClr val="FF0000"/>
                </a:solidFill>
              </a:rPr>
              <a:t> บาท</a:t>
            </a:r>
            <a:endParaRPr lang="th-TH" sz="2800" b="1" dirty="0">
              <a:solidFill>
                <a:srgbClr val="FF0000"/>
              </a:solidFill>
              <a:latin typeface="Angsana New" panose="02020603050405020304" pitchFamily="18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4DE4FA4-453B-45EC-8A47-ECC51DA22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54" y="663454"/>
            <a:ext cx="2063293" cy="21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31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457200" y="1042141"/>
            <a:ext cx="4622800" cy="5326592"/>
          </a:xfrm>
          <a:custGeom>
            <a:avLst/>
            <a:gdLst/>
            <a:ahLst/>
            <a:cxnLst/>
            <a:rect l="l" t="t" r="r" b="b"/>
            <a:pathLst>
              <a:path w="9366837" h="9989410" extrusionOk="0">
                <a:moveTo>
                  <a:pt x="0" y="0"/>
                </a:moveTo>
                <a:lnTo>
                  <a:pt x="9366837" y="0"/>
                </a:lnTo>
                <a:lnTo>
                  <a:pt x="9366837" y="9989410"/>
                </a:lnTo>
                <a:lnTo>
                  <a:pt x="0" y="9989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5190068" y="2313741"/>
            <a:ext cx="6392333" cy="360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b="1">
              <a:latin typeface="TH SarabunPSK" panose="020B0500040200020003" pitchFamily="34" charset="-34"/>
              <a:ea typeface="Niramit"/>
              <a:cs typeface="TH SarabunPSK" panose="020B0500040200020003" pitchFamily="34" charset="-34"/>
              <a:sym typeface="Niramit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b="1">
              <a:latin typeface="TH SarabunPSK" panose="020B0500040200020003" pitchFamily="34" charset="-34"/>
              <a:ea typeface="Niramit"/>
              <a:cs typeface="TH SarabunPSK" panose="020B0500040200020003" pitchFamily="34" charset="-34"/>
              <a:sym typeface="Nirami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latin typeface="TH SarabunPSK" panose="020B0500040200020003" pitchFamily="34" charset="-34"/>
              <a:ea typeface="Fahkwang"/>
              <a:cs typeface="TH SarabunPSK" panose="020B0500040200020003" pitchFamily="34" charset="-34"/>
              <a:sym typeface="Fahkwang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347132" y="254319"/>
            <a:ext cx="11624735" cy="95406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FFFF00"/>
              </a:buClr>
              <a:buSzPts val="2400"/>
            </a:pPr>
            <a:r>
              <a:rPr lang="th-TH" sz="2800" b="1" dirty="0">
                <a:solidFill>
                  <a:srgbClr val="FFFF00"/>
                </a:solidFill>
                <a:latin typeface="TH SarabunPSK" panose="020B0500040200020003" pitchFamily="34" charset="-34"/>
                <a:ea typeface="Fahkwang"/>
                <a:cs typeface="TH SarabunPSK" panose="020B0500040200020003" pitchFamily="34" charset="-34"/>
                <a:sym typeface="Fahkwang"/>
              </a:rPr>
              <a:t>รายงานฉบับสมบูรณ์ (</a:t>
            </a:r>
            <a:r>
              <a:rPr lang="th-TH" sz="2800" b="1" dirty="0" err="1">
                <a:solidFill>
                  <a:srgbClr val="FFFF00"/>
                </a:solidFill>
                <a:latin typeface="TH SarabunPSK" panose="020B0500040200020003" pitchFamily="34" charset="-34"/>
                <a:ea typeface="Fahkwang"/>
                <a:cs typeface="TH SarabunPSK" panose="020B0500040200020003" pitchFamily="34" charset="-34"/>
                <a:sym typeface="Fahkwang"/>
              </a:rPr>
              <a:t>Final</a:t>
            </a:r>
            <a:r>
              <a:rPr lang="th-TH" sz="2800" b="1" dirty="0">
                <a:solidFill>
                  <a:srgbClr val="FFFF00"/>
                </a:solidFill>
                <a:latin typeface="TH SarabunPSK" panose="020B0500040200020003" pitchFamily="34" charset="-34"/>
                <a:ea typeface="Fahkwang"/>
                <a:cs typeface="TH SarabunPSK" panose="020B0500040200020003" pitchFamily="34" charset="-34"/>
                <a:sym typeface="Fahkwang"/>
              </a:rPr>
              <a:t> </a:t>
            </a:r>
            <a:r>
              <a:rPr lang="th-TH" sz="2800" b="1" dirty="0" err="1">
                <a:solidFill>
                  <a:srgbClr val="FFFF00"/>
                </a:solidFill>
                <a:latin typeface="TH SarabunPSK" panose="020B0500040200020003" pitchFamily="34" charset="-34"/>
                <a:ea typeface="Fahkwang"/>
                <a:cs typeface="TH SarabunPSK" panose="020B0500040200020003" pitchFamily="34" charset="-34"/>
                <a:sym typeface="Fahkwang"/>
              </a:rPr>
              <a:t>Report</a:t>
            </a:r>
            <a:r>
              <a:rPr lang="th-TH" sz="2800" b="1" dirty="0">
                <a:solidFill>
                  <a:srgbClr val="FFFF00"/>
                </a:solidFill>
                <a:latin typeface="TH SarabunPSK" panose="020B0500040200020003" pitchFamily="34" charset="-34"/>
                <a:ea typeface="Fahkwang"/>
                <a:cs typeface="TH SarabunPSK" panose="020B0500040200020003" pitchFamily="34" charset="-34"/>
                <a:sym typeface="Fahkwang"/>
              </a:rPr>
              <a:t>) โครงการศึกษาความเหมาะสมในการให้เอกชนดำเนินการเก็บขนขยะมูลฝอย</a:t>
            </a:r>
          </a:p>
          <a:p>
            <a:pPr lvl="0">
              <a:buClr>
                <a:srgbClr val="FFFF00"/>
              </a:buClr>
              <a:buSzPts val="2400"/>
            </a:pPr>
            <a:r>
              <a:rPr lang="th-TH" sz="2800" b="1" dirty="0">
                <a:solidFill>
                  <a:srgbClr val="FFFF00"/>
                </a:solidFill>
                <a:latin typeface="TH SarabunPSK" panose="020B0500040200020003" pitchFamily="34" charset="-34"/>
                <a:ea typeface="Fahkwang"/>
                <a:cs typeface="TH SarabunPSK" panose="020B0500040200020003" pitchFamily="34" charset="-34"/>
                <a:sym typeface="Fahkwang"/>
              </a:rPr>
              <a:t>ในเขตเทศบาลนครขอนแก่น : มหาวิทยาลัยขอนแก่น, 2564</a:t>
            </a:r>
            <a:endParaRPr sz="2800" dirty="0">
              <a:solidFill>
                <a:srgbClr val="FFFF00"/>
              </a:solidFill>
              <a:latin typeface="TH SarabunPSK" panose="020B0500040200020003" pitchFamily="34" charset="-34"/>
              <a:ea typeface="Fahkwang"/>
              <a:cs typeface="TH SarabunPSK" panose="020B0500040200020003" pitchFamily="34" charset="-34"/>
              <a:sym typeface="Fahkwang"/>
            </a:endParaRPr>
          </a:p>
        </p:txBody>
      </p:sp>
      <p:sp>
        <p:nvSpPr>
          <p:cNvPr id="91" name="Google Shape;91;p13"/>
          <p:cNvSpPr/>
          <p:nvPr/>
        </p:nvSpPr>
        <p:spPr>
          <a:xfrm rot="172800">
            <a:off x="9248030" y="1507233"/>
            <a:ext cx="1811231" cy="1049757"/>
          </a:xfrm>
          <a:custGeom>
            <a:avLst/>
            <a:gdLst/>
            <a:ahLst/>
            <a:cxnLst/>
            <a:rect l="l" t="t" r="r" b="b"/>
            <a:pathLst>
              <a:path w="1549800" h="1044900" extrusionOk="0">
                <a:moveTo>
                  <a:pt x="0" y="0"/>
                </a:moveTo>
                <a:lnTo>
                  <a:pt x="1549800" y="0"/>
                </a:lnTo>
                <a:lnTo>
                  <a:pt x="1549800" y="1044900"/>
                </a:lnTo>
                <a:lnTo>
                  <a:pt x="0" y="1044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2593740" y="1507478"/>
            <a:ext cx="3016694" cy="830997"/>
          </a:xfrm>
          <a:prstGeom prst="rect">
            <a:avLst/>
          </a:prstGeom>
          <a:solidFill>
            <a:srgbClr val="D0CECE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rgbClr val="000000"/>
                </a:solidFill>
                <a:latin typeface="TH SarabunPSK" panose="020B0500040200020003" pitchFamily="34" charset="-34"/>
                <a:ea typeface="Chakra Petch"/>
                <a:cs typeface="TH SarabunPSK" panose="020B0500040200020003" pitchFamily="34" charset="-34"/>
                <a:sym typeface="Chakra Petch"/>
              </a:rPr>
              <a:t>แบ่งพื้นที่ย่อยในการจัดเก็บขยะ 40 พื้นที่</a:t>
            </a:r>
            <a:endParaRPr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6114416" y="1481640"/>
            <a:ext cx="3108385" cy="830997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1 พื้นที่ใช้รถเก็บขนขยะ</a:t>
            </a:r>
            <a:r>
              <a:rPr lang="th-TH" sz="2800" b="1" dirty="0">
                <a:solidFill>
                  <a:schemeClr val="dk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ขนาด 10 ลบม. จำนวน </a:t>
            </a:r>
            <a:r>
              <a:rPr lang="th-TH" sz="2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1  คัน</a:t>
            </a:r>
            <a:endParaRPr sz="2800" b="1" dirty="0">
              <a:solidFill>
                <a:schemeClr val="dk1"/>
              </a:solidFill>
              <a:latin typeface="TH SarabunPSK" panose="020B0500040200020003" pitchFamily="34" charset="-34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94" name="Google Shape;94;p13"/>
          <p:cNvSpPr/>
          <p:nvPr/>
        </p:nvSpPr>
        <p:spPr>
          <a:xfrm>
            <a:off x="9204385" y="1138147"/>
            <a:ext cx="2945037" cy="52322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ต้องการรถ</a:t>
            </a:r>
            <a:r>
              <a:rPr lang="th-TH" sz="2800" b="1" dirty="0">
                <a:solidFill>
                  <a:schemeClr val="dk1"/>
                </a:solidFill>
                <a:latin typeface="TH SarabunPSK" panose="020B0500040200020003" pitchFamily="34" charset="-34"/>
                <a:ea typeface="Krub"/>
                <a:cs typeface="TH SarabunPSK" panose="020B0500040200020003" pitchFamily="34" charset="-34"/>
                <a:sym typeface="Krub"/>
              </a:rPr>
              <a:t>จำนวน 40 คัน</a:t>
            </a:r>
            <a:endParaRPr sz="2800" dirty="0">
              <a:solidFill>
                <a:schemeClr val="dk1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pic>
        <p:nvPicPr>
          <p:cNvPr id="95" name="Google Shape;95;p13" descr="รูปภาพประกอบด้วย กลางแจ้ง, พาหนะ, ยานพาหนะทางบก, ล้อ&#10;&#10;คำอธิบายที่สร้างโดยอัตโนมัติ"/>
          <p:cNvPicPr preferRelativeResize="0"/>
          <p:nvPr/>
        </p:nvPicPr>
        <p:blipFill rotWithShape="1">
          <a:blip r:embed="rId5">
            <a:alphaModFix/>
          </a:blip>
          <a:srcRect r="2286" b="3"/>
          <a:stretch/>
        </p:blipFill>
        <p:spPr>
          <a:xfrm>
            <a:off x="5197143" y="2529296"/>
            <a:ext cx="1485887" cy="202746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3"/>
          <p:cNvSpPr/>
          <p:nvPr/>
        </p:nvSpPr>
        <p:spPr>
          <a:xfrm>
            <a:off x="5160434" y="4628062"/>
            <a:ext cx="3392406" cy="83099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chemeClr val="dk1"/>
                </a:solidFill>
                <a:latin typeface="TH SarabunPSK" panose="020B0500040200020003" pitchFamily="34" charset="-34"/>
                <a:ea typeface="Niramit"/>
                <a:cs typeface="TH SarabunPSK" panose="020B0500040200020003" pitchFamily="34" charset="-34"/>
                <a:sym typeface="Niramit"/>
              </a:rPr>
              <a:t>ในซอยขนาดเล็กจ้างเหมาชุมชนชักลากขยะออกมาปากซอย</a:t>
            </a:r>
            <a:endParaRPr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7" name="Google Shape;97;p13"/>
          <p:cNvSpPr/>
          <p:nvPr/>
        </p:nvSpPr>
        <p:spPr>
          <a:xfrm>
            <a:off x="8662908" y="5379985"/>
            <a:ext cx="3461423" cy="954107"/>
          </a:xfrm>
          <a:prstGeom prst="rect">
            <a:avLst/>
          </a:prstGeom>
          <a:solidFill>
            <a:srgbClr val="9CC2E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chemeClr val="dk1"/>
                </a:solidFill>
                <a:latin typeface="TH SarabunPSK" panose="020B0500040200020003" pitchFamily="34" charset="-34"/>
                <a:ea typeface="Niramit"/>
                <a:cs typeface="TH SarabunPSK" panose="020B0500040200020003" pitchFamily="34" charset="-34"/>
                <a:sym typeface="Niramit"/>
              </a:rPr>
              <a:t>ความสามารถในการเก็บขยะไม่น้อยกว่า 210 ตันต่อวัน</a:t>
            </a:r>
            <a:endParaRPr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8" name="Google Shape;9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62908" y="2978946"/>
            <a:ext cx="2944641" cy="2208480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99" name="Google Shape;99;p13" descr="รูปภาพประกอบด้วย กลางแจ้ง, เสื้อผ้า, คน, พื้น&#10;&#10;คำอธิบายที่สร้างโดยอัตโนมัติ"/>
          <p:cNvPicPr preferRelativeResize="0"/>
          <p:nvPr/>
        </p:nvPicPr>
        <p:blipFill rotWithShape="1">
          <a:blip r:embed="rId7">
            <a:alphaModFix/>
          </a:blip>
          <a:srcRect t="5490" r="1" b="32916"/>
          <a:stretch/>
        </p:blipFill>
        <p:spPr>
          <a:xfrm>
            <a:off x="6769333" y="2383934"/>
            <a:ext cx="1613490" cy="220848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/>
          <p:nvPr/>
        </p:nvSpPr>
        <p:spPr>
          <a:xfrm>
            <a:off x="493459" y="250269"/>
            <a:ext cx="9009825" cy="124711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th-TH" sz="3200" b="1" dirty="0">
                <a:solidFill>
                  <a:schemeClr val="lt1"/>
                </a:solidFill>
                <a:latin typeface="TH SarabunPSK" panose="020B0500040200020003" pitchFamily="34" charset="-34"/>
                <a:ea typeface="Fahkwang"/>
                <a:cs typeface="TH SarabunPSK" panose="020B0500040200020003" pitchFamily="34" charset="-34"/>
                <a:sym typeface="Fahkwang"/>
              </a:rPr>
              <a:t>รถที่ใช้ในระบบเก็บขนขยะที่มีสภาพใช้งานได้ดี จำนวน 13 คัน</a:t>
            </a:r>
            <a:endParaRPr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th-TH" sz="3200" b="1" dirty="0">
                <a:solidFill>
                  <a:schemeClr val="lt1"/>
                </a:solidFill>
                <a:latin typeface="TH SarabunPSK" panose="020B0500040200020003" pitchFamily="34" charset="-34"/>
                <a:ea typeface="Fahkwang"/>
                <a:cs typeface="TH SarabunPSK" panose="020B0500040200020003" pitchFamily="34" charset="-34"/>
                <a:sym typeface="Fahkwang"/>
              </a:rPr>
              <a:t>จัดซื้อและรอส่งมอบ งบประมาณ ปี 2567 จำนวน 13 คัน</a:t>
            </a:r>
            <a:endParaRPr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dirty="0">
              <a:solidFill>
                <a:schemeClr val="lt1"/>
              </a:solidFill>
              <a:latin typeface="TH SarabunPSK" panose="020B0500040200020003" pitchFamily="34" charset="-34"/>
              <a:ea typeface="Fahkwang"/>
              <a:cs typeface="TH SarabunPSK" panose="020B0500040200020003" pitchFamily="34" charset="-34"/>
              <a:sym typeface="Fahkwang"/>
            </a:endParaRPr>
          </a:p>
        </p:txBody>
      </p:sp>
      <p:pic>
        <p:nvPicPr>
          <p:cNvPr id="105" name="Google Shape;105;p14"/>
          <p:cNvPicPr preferRelativeResize="0"/>
          <p:nvPr/>
        </p:nvPicPr>
        <p:blipFill rotWithShape="1">
          <a:blip r:embed="rId3">
            <a:alphaModFix/>
          </a:blip>
          <a:srcRect l="21000" t="8500"/>
          <a:stretch/>
        </p:blipFill>
        <p:spPr>
          <a:xfrm flipH="1">
            <a:off x="3838427" y="2814158"/>
            <a:ext cx="1316850" cy="65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862462" y="3661763"/>
            <a:ext cx="1343336" cy="65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885518" y="4544361"/>
            <a:ext cx="1343335" cy="65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534" y="2845071"/>
            <a:ext cx="1244612" cy="669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4849" y="4550508"/>
            <a:ext cx="1244612" cy="669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6921" y="3764829"/>
            <a:ext cx="1200468" cy="64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56184" y="2819192"/>
            <a:ext cx="1243775" cy="64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07672" y="3706627"/>
            <a:ext cx="1256379" cy="66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97023" y="4585059"/>
            <a:ext cx="1261050" cy="67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/>
          <p:cNvPicPr preferRelativeResize="0"/>
          <p:nvPr/>
        </p:nvPicPr>
        <p:blipFill rotWithShape="1">
          <a:blip r:embed="rId12">
            <a:alphaModFix/>
          </a:blip>
          <a:srcRect l="5803" t="25555" r="13951" b="17035"/>
          <a:stretch/>
        </p:blipFill>
        <p:spPr>
          <a:xfrm>
            <a:off x="5694438" y="2722961"/>
            <a:ext cx="742230" cy="707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 rotWithShape="1">
          <a:blip r:embed="rId13">
            <a:alphaModFix/>
          </a:blip>
          <a:srcRect l="7531" t="14923" r="6645" b="16072"/>
          <a:stretch/>
        </p:blipFill>
        <p:spPr>
          <a:xfrm>
            <a:off x="6826379" y="2754692"/>
            <a:ext cx="796289" cy="850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/>
          <p:cNvPicPr preferRelativeResize="0"/>
          <p:nvPr/>
        </p:nvPicPr>
        <p:blipFill rotWithShape="1">
          <a:blip r:embed="rId14">
            <a:alphaModFix/>
          </a:blip>
          <a:srcRect l="23311" t="7969" r="21233" b="10834"/>
          <a:stretch/>
        </p:blipFill>
        <p:spPr>
          <a:xfrm>
            <a:off x="5754716" y="3616395"/>
            <a:ext cx="681389" cy="66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 rotWithShape="1">
          <a:blip r:embed="rId15">
            <a:alphaModFix/>
          </a:blip>
          <a:srcRect t="10636" r="-13538"/>
          <a:stretch/>
        </p:blipFill>
        <p:spPr>
          <a:xfrm>
            <a:off x="5775129" y="4564383"/>
            <a:ext cx="660976" cy="69365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4"/>
          <p:cNvSpPr txBox="1"/>
          <p:nvPr/>
        </p:nvSpPr>
        <p:spPr>
          <a:xfrm>
            <a:off x="495162" y="3472334"/>
            <a:ext cx="13423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0" i="0" u="none" strike="noStrike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ส.48-62</a:t>
            </a:r>
            <a:r>
              <a:rPr lang="th-TH" sz="18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r>
              <a:rPr lang="th-TH" sz="1800" b="0" i="0" u="none" strike="noStrike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85-9244</a:t>
            </a:r>
            <a:r>
              <a:rPr lang="th-TH" sz="18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endParaRPr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9" name="Google Shape;119;p14"/>
          <p:cNvSpPr txBox="1"/>
          <p:nvPr/>
        </p:nvSpPr>
        <p:spPr>
          <a:xfrm>
            <a:off x="475828" y="4354673"/>
            <a:ext cx="12835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0" i="0" u="none" strike="noStrike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ส.49-62</a:t>
            </a:r>
            <a:r>
              <a:rPr lang="th-TH" sz="18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r>
              <a:rPr lang="th-TH" sz="1800" b="0" i="0" u="none" strike="noStrike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85-9245</a:t>
            </a:r>
            <a:r>
              <a:rPr lang="th-TH" sz="18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endParaRPr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0" name="Google Shape;120;p14"/>
          <p:cNvSpPr txBox="1"/>
          <p:nvPr/>
        </p:nvSpPr>
        <p:spPr>
          <a:xfrm>
            <a:off x="405673" y="5175718"/>
            <a:ext cx="14128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0" i="0" u="none" strike="noStrike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ส.50-62</a:t>
            </a:r>
            <a:r>
              <a:rPr lang="th-TH" sz="18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r>
              <a:rPr lang="th-TH" sz="1800" b="0" i="0" u="none" strike="noStrike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85-9246</a:t>
            </a:r>
            <a:r>
              <a:rPr lang="th-TH" sz="18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endParaRPr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1" name="Google Shape;121;p14"/>
          <p:cNvSpPr txBox="1"/>
          <p:nvPr/>
        </p:nvSpPr>
        <p:spPr>
          <a:xfrm>
            <a:off x="1967685" y="3410415"/>
            <a:ext cx="1445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0" i="0" u="none" strike="noStrike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ส.51-62</a:t>
            </a:r>
            <a:r>
              <a:rPr lang="th-TH" sz="18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r>
              <a:rPr lang="th-TH" sz="1800" b="0" i="0" u="none" strike="noStrike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85-9247</a:t>
            </a:r>
            <a:r>
              <a:rPr lang="th-TH" sz="18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endParaRPr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2" name="Google Shape;122;p14"/>
          <p:cNvSpPr txBox="1"/>
          <p:nvPr/>
        </p:nvSpPr>
        <p:spPr>
          <a:xfrm>
            <a:off x="1982426" y="4295735"/>
            <a:ext cx="13930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0" i="0" u="none" strike="noStrike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ส.52-62</a:t>
            </a:r>
            <a:r>
              <a:rPr lang="th-TH" sz="18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r>
              <a:rPr lang="th-TH" sz="1800" b="0" i="0" u="none" strike="noStrike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85-9248</a:t>
            </a:r>
            <a:r>
              <a:rPr lang="th-TH" sz="18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endParaRPr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3" name="Google Shape;123;p14"/>
          <p:cNvSpPr txBox="1"/>
          <p:nvPr/>
        </p:nvSpPr>
        <p:spPr>
          <a:xfrm>
            <a:off x="1997023" y="5219894"/>
            <a:ext cx="14188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0" i="0" u="none" strike="noStrike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ส.53-62</a:t>
            </a:r>
            <a:r>
              <a:rPr lang="th-TH" sz="18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r>
              <a:rPr lang="th-TH" sz="1800" b="0" i="0" u="none" strike="noStrike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85-9249</a:t>
            </a:r>
            <a:r>
              <a:rPr lang="th-TH" sz="18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endParaRPr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4" name="Google Shape;124;p14"/>
          <p:cNvSpPr txBox="1"/>
          <p:nvPr/>
        </p:nvSpPr>
        <p:spPr>
          <a:xfrm>
            <a:off x="3872500" y="3383798"/>
            <a:ext cx="14552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0" i="0" u="none" strike="noStrike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ส.54-63</a:t>
            </a:r>
            <a:r>
              <a:rPr lang="th-TH" sz="18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r>
              <a:rPr lang="th-TH" sz="1800" b="0" i="0" u="none" strike="noStrike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86-0877</a:t>
            </a:r>
            <a:r>
              <a:rPr lang="th-TH" sz="18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endParaRPr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5" name="Google Shape;125;p14"/>
          <p:cNvSpPr txBox="1"/>
          <p:nvPr/>
        </p:nvSpPr>
        <p:spPr>
          <a:xfrm>
            <a:off x="3838427" y="4236689"/>
            <a:ext cx="13994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0" i="0" u="none" strike="noStrike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ส.55-63</a:t>
            </a:r>
            <a:r>
              <a:rPr lang="th-TH" sz="1800" dirty="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r>
              <a:rPr lang="th-TH" sz="1800" b="0" i="0" u="none" strike="noStrike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86-0878</a:t>
            </a:r>
            <a:r>
              <a:rPr lang="th-TH" sz="1800" dirty="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endParaRPr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6" name="Google Shape;126;p14"/>
          <p:cNvSpPr txBox="1"/>
          <p:nvPr/>
        </p:nvSpPr>
        <p:spPr>
          <a:xfrm>
            <a:off x="3872500" y="5135817"/>
            <a:ext cx="13654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0" i="0" u="none" strike="noStrike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ส.56-63</a:t>
            </a:r>
            <a:r>
              <a:rPr lang="th-TH" sz="18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r>
              <a:rPr lang="th-TH" sz="1800" b="0" i="0" u="none" strike="noStrike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86-0879</a:t>
            </a:r>
            <a:r>
              <a:rPr lang="th-TH" sz="18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endParaRPr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7" name="Google Shape;127;p14"/>
          <p:cNvSpPr txBox="1"/>
          <p:nvPr/>
        </p:nvSpPr>
        <p:spPr>
          <a:xfrm>
            <a:off x="5477496" y="3351459"/>
            <a:ext cx="13930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0" i="0" u="none" strike="noStrike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ส.57-65</a:t>
            </a:r>
            <a:r>
              <a:rPr lang="th-TH" sz="18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r>
              <a:rPr lang="th-TH" sz="1800" b="0" i="0" u="none" strike="noStrike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86-3331</a:t>
            </a:r>
            <a:r>
              <a:rPr lang="th-TH" sz="18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endParaRPr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8" name="Google Shape;128;p14"/>
          <p:cNvSpPr txBox="1"/>
          <p:nvPr/>
        </p:nvSpPr>
        <p:spPr>
          <a:xfrm>
            <a:off x="5580831" y="4252581"/>
            <a:ext cx="13423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0" i="0" u="none" strike="noStrike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ส.58-65</a:t>
            </a:r>
            <a:r>
              <a:rPr lang="th-TH" sz="18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r>
              <a:rPr lang="th-TH" sz="1800" b="0" i="0" u="none" strike="noStrike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86-3332</a:t>
            </a:r>
            <a:r>
              <a:rPr lang="th-TH" sz="18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endParaRPr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9" name="Google Shape;129;p14"/>
          <p:cNvSpPr txBox="1"/>
          <p:nvPr/>
        </p:nvSpPr>
        <p:spPr>
          <a:xfrm>
            <a:off x="6713325" y="3590568"/>
            <a:ext cx="13423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0" i="0" u="none" strike="noStrike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ส.60-66</a:t>
            </a:r>
            <a:r>
              <a:rPr lang="th-TH" sz="18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r>
              <a:rPr lang="th-TH" sz="1800" b="0" i="0" u="none" strike="noStrike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86-5087</a:t>
            </a:r>
            <a:r>
              <a:rPr lang="th-TH" sz="18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</a:t>
            </a:r>
            <a:endParaRPr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0" name="Google Shape;130;p14"/>
          <p:cNvSpPr/>
          <p:nvPr/>
        </p:nvSpPr>
        <p:spPr>
          <a:xfrm>
            <a:off x="10179170" y="681487"/>
            <a:ext cx="1907377" cy="1682151"/>
          </a:xfrm>
          <a:prstGeom prst="ellipse">
            <a:avLst/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sp>
        <p:nvSpPr>
          <p:cNvPr id="131" name="Google Shape;131;p14"/>
          <p:cNvSpPr txBox="1"/>
          <p:nvPr/>
        </p:nvSpPr>
        <p:spPr>
          <a:xfrm>
            <a:off x="10447529" y="1122478"/>
            <a:ext cx="163901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40 คัน</a:t>
            </a:r>
            <a:endParaRPr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3" name="Google Shape;133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8182549" y="2804773"/>
            <a:ext cx="1015935" cy="77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8334949" y="2957173"/>
            <a:ext cx="1015935" cy="77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8487349" y="3109573"/>
            <a:ext cx="1015935" cy="77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8639749" y="3261973"/>
            <a:ext cx="1015935" cy="77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8792149" y="3414373"/>
            <a:ext cx="1015935" cy="77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8944549" y="3566773"/>
            <a:ext cx="1015935" cy="77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9096949" y="3719173"/>
            <a:ext cx="1015935" cy="77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9249349" y="3871573"/>
            <a:ext cx="1015935" cy="77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9401749" y="4023973"/>
            <a:ext cx="1015935" cy="77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10142729" y="2799257"/>
            <a:ext cx="1058900" cy="75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10295129" y="2951657"/>
            <a:ext cx="1058900" cy="75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10447529" y="3104057"/>
            <a:ext cx="1058900" cy="7544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A2A9FF1C-F616-53EE-AEFC-D81FE233FD61}"/>
              </a:ext>
            </a:extLst>
          </p:cNvPr>
          <p:cNvSpPr/>
          <p:nvPr/>
        </p:nvSpPr>
        <p:spPr>
          <a:xfrm>
            <a:off x="493459" y="1514945"/>
            <a:ext cx="9028435" cy="12132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th-TH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ea typeface="Fahkwang"/>
                <a:cs typeface="TH SarabunPSK" panose="020B0500040200020003" pitchFamily="34" charset="-34"/>
                <a:sym typeface="Fahkwang"/>
              </a:rPr>
              <a:t>ขออนุมัติใช้เงินสะสมจัดซื้อ จำนวน 9 คัน</a:t>
            </a:r>
            <a:endParaRPr lang="th-TH" sz="4000" dirty="0">
              <a:solidFill>
                <a:schemeClr val="tx1">
                  <a:lumMod val="95000"/>
                  <a:lumOff val="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th-TH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ea typeface="Fahkwang"/>
                <a:cs typeface="TH SarabunPSK" panose="020B0500040200020003" pitchFamily="34" charset="-34"/>
                <a:sym typeface="Fahkwang"/>
              </a:rPr>
              <a:t>ขอผ่านระบบ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ea typeface="Fahkwang"/>
                <a:cs typeface="TH SarabunPSK" panose="020B0500040200020003" pitchFamily="34" charset="-34"/>
                <a:sym typeface="Fahkwang"/>
              </a:rPr>
              <a:t>BBL </a:t>
            </a:r>
            <a:r>
              <a:rPr lang="th-TH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ea typeface="Fahkwang"/>
                <a:cs typeface="TH SarabunPSK" panose="020B0500040200020003" pitchFamily="34" charset="-34"/>
                <a:sym typeface="Fahkwang"/>
              </a:rPr>
              <a:t>จำนวน 5 คัน</a:t>
            </a:r>
            <a:endParaRPr lang="th-TH" sz="4000" dirty="0">
              <a:solidFill>
                <a:schemeClr val="tx1">
                  <a:lumMod val="95000"/>
                  <a:lumOff val="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5" name="Google Shape;145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10599929" y="3256457"/>
            <a:ext cx="1058900" cy="75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10752329" y="3408857"/>
            <a:ext cx="1058900" cy="75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10904729" y="3561257"/>
            <a:ext cx="1058900" cy="75449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4"/>
          <p:cNvSpPr txBox="1"/>
          <p:nvPr/>
        </p:nvSpPr>
        <p:spPr>
          <a:xfrm>
            <a:off x="785813" y="5488546"/>
            <a:ext cx="10415816" cy="12002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ด้วยสภาพรถปัจจุบันต้องพักขยะที่สถานีขนถ่าย 90 ตันเพื่อรอขนถ่าย</a:t>
            </a:r>
            <a:endParaRPr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rPr>
              <a:t> ปี 67 ได้มาอีก 13 คัน จะเหลือขยะขนถ่ายอีก 50 ตัน</a:t>
            </a:r>
            <a:endParaRPr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2" name="Google Shape;132;p14"/>
          <p:cNvSpPr/>
          <p:nvPr/>
        </p:nvSpPr>
        <p:spPr>
          <a:xfrm>
            <a:off x="9158823" y="681487"/>
            <a:ext cx="1140636" cy="1596176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CD7FA278-B770-AA00-F8F9-646FF8B12240}"/>
              </a:ext>
            </a:extLst>
          </p:cNvPr>
          <p:cNvSpPr/>
          <p:nvPr/>
        </p:nvSpPr>
        <p:spPr>
          <a:xfrm>
            <a:off x="1" y="1385640"/>
            <a:ext cx="8363776" cy="2739098"/>
          </a:xfrm>
          <a:custGeom>
            <a:avLst/>
            <a:gdLst/>
            <a:ahLst/>
            <a:cxnLst/>
            <a:rect l="l" t="t" r="r" b="b"/>
            <a:pathLst>
              <a:path w="17803188" h="10503592">
                <a:moveTo>
                  <a:pt x="0" y="0"/>
                </a:moveTo>
                <a:lnTo>
                  <a:pt x="17803188" y="0"/>
                </a:lnTo>
                <a:lnTo>
                  <a:pt x="17803188" y="10503592"/>
                </a:lnTo>
                <a:lnTo>
                  <a:pt x="0" y="10503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63" r="-1360" b="-876"/>
            </a:stretch>
          </a:blipFill>
        </p:spPr>
      </p:sp>
      <p:sp>
        <p:nvSpPr>
          <p:cNvPr id="153" name="Google Shape;153;p15"/>
          <p:cNvSpPr/>
          <p:nvPr/>
        </p:nvSpPr>
        <p:spPr>
          <a:xfrm>
            <a:off x="-11642" y="1735667"/>
            <a:ext cx="4521201" cy="4824942"/>
          </a:xfrm>
          <a:custGeom>
            <a:avLst/>
            <a:gdLst/>
            <a:ahLst/>
            <a:cxnLst/>
            <a:rect l="l" t="t" r="r" b="b"/>
            <a:pathLst>
              <a:path w="6781860" h="7236540" extrusionOk="0">
                <a:moveTo>
                  <a:pt x="0" y="0"/>
                </a:moveTo>
                <a:lnTo>
                  <a:pt x="6781860" y="0"/>
                </a:lnTo>
                <a:lnTo>
                  <a:pt x="6781860" y="7236540"/>
                </a:lnTo>
                <a:lnTo>
                  <a:pt x="0" y="72365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sp>
        <p:nvSpPr>
          <p:cNvPr id="154" name="Google Shape;154;p15"/>
          <p:cNvSpPr/>
          <p:nvPr/>
        </p:nvSpPr>
        <p:spPr>
          <a:xfrm rot="729000">
            <a:off x="2734734" y="2913592"/>
            <a:ext cx="1031875" cy="695325"/>
          </a:xfrm>
          <a:custGeom>
            <a:avLst/>
            <a:gdLst/>
            <a:ahLst/>
            <a:cxnLst/>
            <a:rect l="l" t="t" r="r" b="b"/>
            <a:pathLst>
              <a:path w="1547640" h="1043280" extrusionOk="0">
                <a:moveTo>
                  <a:pt x="0" y="0"/>
                </a:moveTo>
                <a:lnTo>
                  <a:pt x="1547640" y="0"/>
                </a:lnTo>
                <a:lnTo>
                  <a:pt x="1547640" y="1043280"/>
                </a:lnTo>
                <a:lnTo>
                  <a:pt x="0" y="10432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sp>
        <p:nvSpPr>
          <p:cNvPr id="155" name="Google Shape;155;p15"/>
          <p:cNvSpPr/>
          <p:nvPr/>
        </p:nvSpPr>
        <p:spPr>
          <a:xfrm rot="1675800">
            <a:off x="3585634" y="3584576"/>
            <a:ext cx="1031875" cy="695325"/>
          </a:xfrm>
          <a:custGeom>
            <a:avLst/>
            <a:gdLst/>
            <a:ahLst/>
            <a:cxnLst/>
            <a:rect l="l" t="t" r="r" b="b"/>
            <a:pathLst>
              <a:path w="1548180" h="1042740" extrusionOk="0">
                <a:moveTo>
                  <a:pt x="0" y="0"/>
                </a:moveTo>
                <a:lnTo>
                  <a:pt x="1548180" y="0"/>
                </a:lnTo>
                <a:lnTo>
                  <a:pt x="1548180" y="1042740"/>
                </a:lnTo>
                <a:lnTo>
                  <a:pt x="0" y="10427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sp>
        <p:nvSpPr>
          <p:cNvPr id="156" name="Google Shape;156;p15"/>
          <p:cNvSpPr/>
          <p:nvPr/>
        </p:nvSpPr>
        <p:spPr>
          <a:xfrm rot="418800">
            <a:off x="1706034" y="2595034"/>
            <a:ext cx="1031875" cy="695325"/>
          </a:xfrm>
          <a:custGeom>
            <a:avLst/>
            <a:gdLst/>
            <a:ahLst/>
            <a:cxnLst/>
            <a:rect l="l" t="t" r="r" b="b"/>
            <a:pathLst>
              <a:path w="1548180" h="1042740" extrusionOk="0">
                <a:moveTo>
                  <a:pt x="0" y="0"/>
                </a:moveTo>
                <a:lnTo>
                  <a:pt x="1548180" y="0"/>
                </a:lnTo>
                <a:lnTo>
                  <a:pt x="1548180" y="1042740"/>
                </a:lnTo>
                <a:lnTo>
                  <a:pt x="0" y="10427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sp>
        <p:nvSpPr>
          <p:cNvPr id="157" name="Google Shape;157;p15"/>
          <p:cNvSpPr/>
          <p:nvPr/>
        </p:nvSpPr>
        <p:spPr>
          <a:xfrm rot="172800">
            <a:off x="5311776" y="4631267"/>
            <a:ext cx="1032933" cy="696383"/>
          </a:xfrm>
          <a:custGeom>
            <a:avLst/>
            <a:gdLst/>
            <a:ahLst/>
            <a:cxnLst/>
            <a:rect l="l" t="t" r="r" b="b"/>
            <a:pathLst>
              <a:path w="1549800" h="1044900" extrusionOk="0">
                <a:moveTo>
                  <a:pt x="0" y="0"/>
                </a:moveTo>
                <a:lnTo>
                  <a:pt x="1549800" y="0"/>
                </a:lnTo>
                <a:lnTo>
                  <a:pt x="1549800" y="1044900"/>
                </a:lnTo>
                <a:lnTo>
                  <a:pt x="0" y="1044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sp>
        <p:nvSpPr>
          <p:cNvPr id="158" name="Google Shape;158;p15"/>
          <p:cNvSpPr/>
          <p:nvPr/>
        </p:nvSpPr>
        <p:spPr>
          <a:xfrm rot="1293000">
            <a:off x="4351867" y="4247092"/>
            <a:ext cx="1032933" cy="695325"/>
          </a:xfrm>
          <a:custGeom>
            <a:avLst/>
            <a:gdLst/>
            <a:ahLst/>
            <a:cxnLst/>
            <a:rect l="l" t="t" r="r" b="b"/>
            <a:pathLst>
              <a:path w="1548180" h="1043280" extrusionOk="0">
                <a:moveTo>
                  <a:pt x="0" y="0"/>
                </a:moveTo>
                <a:lnTo>
                  <a:pt x="1548180" y="0"/>
                </a:lnTo>
                <a:lnTo>
                  <a:pt x="1548180" y="1043280"/>
                </a:lnTo>
                <a:lnTo>
                  <a:pt x="0" y="10432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sp>
        <p:nvSpPr>
          <p:cNvPr id="159" name="Google Shape;159;p15"/>
          <p:cNvSpPr/>
          <p:nvPr/>
        </p:nvSpPr>
        <p:spPr>
          <a:xfrm rot="467400">
            <a:off x="8837280" y="5303880"/>
            <a:ext cx="1031760" cy="696960"/>
          </a:xfrm>
          <a:custGeom>
            <a:avLst/>
            <a:gdLst/>
            <a:ahLst/>
            <a:cxnLst/>
            <a:rect l="l" t="t" r="r" b="b"/>
            <a:pathLst>
              <a:path w="1547640" h="1045440" extrusionOk="0">
                <a:moveTo>
                  <a:pt x="0" y="0"/>
                </a:moveTo>
                <a:lnTo>
                  <a:pt x="1547640" y="0"/>
                </a:lnTo>
                <a:lnTo>
                  <a:pt x="1547640" y="1045440"/>
                </a:lnTo>
                <a:lnTo>
                  <a:pt x="0" y="10454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04" r="-105"/>
            </a:stretch>
          </a:blipFill>
          <a:ln>
            <a:noFill/>
          </a:ln>
        </p:spPr>
      </p:sp>
      <p:sp>
        <p:nvSpPr>
          <p:cNvPr id="160" name="Google Shape;160;p15"/>
          <p:cNvSpPr/>
          <p:nvPr/>
        </p:nvSpPr>
        <p:spPr>
          <a:xfrm rot="-292200">
            <a:off x="6363759" y="4901142"/>
            <a:ext cx="1038225" cy="698500"/>
          </a:xfrm>
          <a:custGeom>
            <a:avLst/>
            <a:gdLst/>
            <a:ahLst/>
            <a:cxnLst/>
            <a:rect l="l" t="t" r="r" b="b"/>
            <a:pathLst>
              <a:path w="1557360" h="1048140" extrusionOk="0">
                <a:moveTo>
                  <a:pt x="0" y="0"/>
                </a:moveTo>
                <a:lnTo>
                  <a:pt x="1557360" y="0"/>
                </a:lnTo>
                <a:lnTo>
                  <a:pt x="1557360" y="1048140"/>
                </a:lnTo>
                <a:lnTo>
                  <a:pt x="0" y="10481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sp>
        <p:nvSpPr>
          <p:cNvPr id="161" name="Google Shape;161;p15"/>
          <p:cNvSpPr/>
          <p:nvPr/>
        </p:nvSpPr>
        <p:spPr>
          <a:xfrm>
            <a:off x="7975733" y="5000423"/>
            <a:ext cx="1031760" cy="696960"/>
          </a:xfrm>
          <a:custGeom>
            <a:avLst/>
            <a:gdLst/>
            <a:ahLst/>
            <a:cxnLst/>
            <a:rect l="l" t="t" r="r" b="b"/>
            <a:pathLst>
              <a:path w="1547640" h="1045440" extrusionOk="0">
                <a:moveTo>
                  <a:pt x="0" y="0"/>
                </a:moveTo>
                <a:lnTo>
                  <a:pt x="1547640" y="0"/>
                </a:lnTo>
                <a:lnTo>
                  <a:pt x="1547640" y="1045440"/>
                </a:lnTo>
                <a:lnTo>
                  <a:pt x="0" y="10454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04" r="-105"/>
            </a:stretch>
          </a:blipFill>
          <a:ln>
            <a:noFill/>
          </a:ln>
        </p:spPr>
      </p:sp>
      <p:grpSp>
        <p:nvGrpSpPr>
          <p:cNvPr id="162" name="Google Shape;162;p15"/>
          <p:cNvGrpSpPr/>
          <p:nvPr/>
        </p:nvGrpSpPr>
        <p:grpSpPr>
          <a:xfrm>
            <a:off x="-82550" y="6487916"/>
            <a:ext cx="12357100" cy="370085"/>
            <a:chOff x="0" y="-47625"/>
            <a:chExt cx="4881846" cy="146489"/>
          </a:xfrm>
        </p:grpSpPr>
        <p:sp>
          <p:nvSpPr>
            <p:cNvPr id="163" name="Google Shape;163;p15"/>
            <p:cNvSpPr/>
            <p:nvPr/>
          </p:nvSpPr>
          <p:spPr>
            <a:xfrm>
              <a:off x="0" y="0"/>
              <a:ext cx="4881846" cy="98864"/>
            </a:xfrm>
            <a:custGeom>
              <a:avLst/>
              <a:gdLst/>
              <a:ahLst/>
              <a:cxnLst/>
              <a:rect l="l" t="t" r="r" b="b"/>
              <a:pathLst>
                <a:path w="4881846" h="98864" extrusionOk="0">
                  <a:moveTo>
                    <a:pt x="0" y="0"/>
                  </a:moveTo>
                  <a:lnTo>
                    <a:pt x="4881846" y="0"/>
                  </a:lnTo>
                  <a:lnTo>
                    <a:pt x="4881846" y="98864"/>
                  </a:lnTo>
                  <a:lnTo>
                    <a:pt x="0" y="988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95E57"/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endParaRPr>
            </a:p>
          </p:txBody>
        </p:sp>
        <p:sp>
          <p:nvSpPr>
            <p:cNvPr id="164" name="Google Shape;164;p15"/>
            <p:cNvSpPr txBox="1"/>
            <p:nvPr/>
          </p:nvSpPr>
          <p:spPr>
            <a:xfrm>
              <a:off x="0" y="-47625"/>
              <a:ext cx="4881846" cy="1464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6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  <a:sym typeface="Calibri"/>
              </a:endParaRPr>
            </a:p>
          </p:txBody>
        </p:sp>
      </p:grpSp>
      <p:sp>
        <p:nvSpPr>
          <p:cNvPr id="165" name="Google Shape;165;p15"/>
          <p:cNvSpPr/>
          <p:nvPr/>
        </p:nvSpPr>
        <p:spPr>
          <a:xfrm rot="-1776000">
            <a:off x="2156884" y="5952067"/>
            <a:ext cx="1031875" cy="696383"/>
          </a:xfrm>
          <a:custGeom>
            <a:avLst/>
            <a:gdLst/>
            <a:ahLst/>
            <a:cxnLst/>
            <a:rect l="l" t="t" r="r" b="b"/>
            <a:pathLst>
              <a:path w="1547640" h="1044900" extrusionOk="0">
                <a:moveTo>
                  <a:pt x="0" y="0"/>
                </a:moveTo>
                <a:lnTo>
                  <a:pt x="1547640" y="0"/>
                </a:lnTo>
                <a:lnTo>
                  <a:pt x="1547640" y="1044900"/>
                </a:lnTo>
                <a:lnTo>
                  <a:pt x="0" y="1044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sp>
        <p:nvSpPr>
          <p:cNvPr id="166" name="Google Shape;166;p15"/>
          <p:cNvSpPr/>
          <p:nvPr/>
        </p:nvSpPr>
        <p:spPr>
          <a:xfrm rot="-1776000">
            <a:off x="3192992" y="5502276"/>
            <a:ext cx="1032933" cy="697441"/>
          </a:xfrm>
          <a:custGeom>
            <a:avLst/>
            <a:gdLst/>
            <a:ahLst/>
            <a:cxnLst/>
            <a:rect l="l" t="t" r="r" b="b"/>
            <a:pathLst>
              <a:path w="1548180" h="1044900" extrusionOk="0">
                <a:moveTo>
                  <a:pt x="0" y="0"/>
                </a:moveTo>
                <a:lnTo>
                  <a:pt x="1548180" y="0"/>
                </a:lnTo>
                <a:lnTo>
                  <a:pt x="1548180" y="1044900"/>
                </a:lnTo>
                <a:lnTo>
                  <a:pt x="0" y="1044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sp>
        <p:nvSpPr>
          <p:cNvPr id="167" name="Google Shape;167;p15"/>
          <p:cNvSpPr/>
          <p:nvPr/>
        </p:nvSpPr>
        <p:spPr>
          <a:xfrm rot="-1776000">
            <a:off x="4141259" y="5053543"/>
            <a:ext cx="1033991" cy="696383"/>
          </a:xfrm>
          <a:custGeom>
            <a:avLst/>
            <a:gdLst/>
            <a:ahLst/>
            <a:cxnLst/>
            <a:rect l="l" t="t" r="r" b="b"/>
            <a:pathLst>
              <a:path w="1550340" h="1044900" extrusionOk="0">
                <a:moveTo>
                  <a:pt x="0" y="0"/>
                </a:moveTo>
                <a:lnTo>
                  <a:pt x="1550340" y="0"/>
                </a:lnTo>
                <a:lnTo>
                  <a:pt x="1550340" y="1044900"/>
                </a:lnTo>
                <a:lnTo>
                  <a:pt x="0" y="1044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sp>
        <p:nvSpPr>
          <p:cNvPr id="168" name="Google Shape;168;p15"/>
          <p:cNvSpPr/>
          <p:nvPr/>
        </p:nvSpPr>
        <p:spPr>
          <a:xfrm>
            <a:off x="9518333" y="3915070"/>
            <a:ext cx="3929895" cy="2694879"/>
          </a:xfrm>
          <a:custGeom>
            <a:avLst/>
            <a:gdLst/>
            <a:ahLst/>
            <a:cxnLst/>
            <a:rect l="l" t="t" r="r" b="b"/>
            <a:pathLst>
              <a:path w="5894843" h="4042318" extrusionOk="0">
                <a:moveTo>
                  <a:pt x="0" y="0"/>
                </a:moveTo>
                <a:lnTo>
                  <a:pt x="5894843" y="0"/>
                </a:lnTo>
                <a:lnTo>
                  <a:pt x="5894843" y="4042319"/>
                </a:lnTo>
                <a:lnTo>
                  <a:pt x="0" y="4042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41" b="-240"/>
            </a:stretch>
          </a:blipFill>
          <a:ln>
            <a:noFill/>
          </a:ln>
        </p:spPr>
      </p:sp>
      <p:sp>
        <p:nvSpPr>
          <p:cNvPr id="169" name="Google Shape;169;p15"/>
          <p:cNvSpPr/>
          <p:nvPr/>
        </p:nvSpPr>
        <p:spPr>
          <a:xfrm>
            <a:off x="7429938" y="3914696"/>
            <a:ext cx="2415102" cy="2695253"/>
          </a:xfrm>
          <a:custGeom>
            <a:avLst/>
            <a:gdLst/>
            <a:ahLst/>
            <a:cxnLst/>
            <a:rect l="l" t="t" r="r" b="b"/>
            <a:pathLst>
              <a:path w="3622653" h="4042880" extrusionOk="0">
                <a:moveTo>
                  <a:pt x="0" y="0"/>
                </a:moveTo>
                <a:lnTo>
                  <a:pt x="3622653" y="0"/>
                </a:lnTo>
                <a:lnTo>
                  <a:pt x="3622653" y="4042880"/>
                </a:lnTo>
                <a:lnTo>
                  <a:pt x="0" y="4042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10667" t="-20263" r="-10452" b="-20751"/>
            </a:stretch>
          </a:blipFill>
          <a:ln>
            <a:noFill/>
          </a:ln>
        </p:spPr>
      </p:sp>
      <p:grpSp>
        <p:nvGrpSpPr>
          <p:cNvPr id="170" name="Google Shape;170;p15"/>
          <p:cNvGrpSpPr/>
          <p:nvPr/>
        </p:nvGrpSpPr>
        <p:grpSpPr>
          <a:xfrm>
            <a:off x="0" y="-86694"/>
            <a:ext cx="12357100" cy="1638211"/>
            <a:chOff x="0" y="-47625"/>
            <a:chExt cx="4881846" cy="647139"/>
          </a:xfrm>
          <a:solidFill>
            <a:schemeClr val="accent5">
              <a:lumMod val="50000"/>
            </a:schemeClr>
          </a:solidFill>
        </p:grpSpPr>
        <p:sp>
          <p:nvSpPr>
            <p:cNvPr id="171" name="Google Shape;171;p15"/>
            <p:cNvSpPr/>
            <p:nvPr/>
          </p:nvSpPr>
          <p:spPr>
            <a:xfrm>
              <a:off x="0" y="0"/>
              <a:ext cx="4881846" cy="599514"/>
            </a:xfrm>
            <a:custGeom>
              <a:avLst/>
              <a:gdLst/>
              <a:ahLst/>
              <a:cxnLst/>
              <a:rect l="l" t="t" r="r" b="b"/>
              <a:pathLst>
                <a:path w="4881846" h="599514" extrusionOk="0">
                  <a:moveTo>
                    <a:pt x="0" y="0"/>
                  </a:moveTo>
                  <a:lnTo>
                    <a:pt x="4881846" y="0"/>
                  </a:lnTo>
                  <a:lnTo>
                    <a:pt x="4881846" y="599514"/>
                  </a:lnTo>
                  <a:lnTo>
                    <a:pt x="0" y="59951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5"/>
            <p:cNvSpPr txBox="1"/>
            <p:nvPr/>
          </p:nvSpPr>
          <p:spPr>
            <a:xfrm>
              <a:off x="0" y="-47625"/>
              <a:ext cx="4881846" cy="64713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6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15"/>
          <p:cNvSpPr/>
          <p:nvPr/>
        </p:nvSpPr>
        <p:spPr>
          <a:xfrm>
            <a:off x="7429761" y="284728"/>
            <a:ext cx="4927340" cy="3728140"/>
          </a:xfrm>
          <a:custGeom>
            <a:avLst/>
            <a:gdLst/>
            <a:ahLst/>
            <a:cxnLst/>
            <a:rect l="l" t="t" r="r" b="b"/>
            <a:pathLst>
              <a:path w="7390853" h="5513140" extrusionOk="0">
                <a:moveTo>
                  <a:pt x="0" y="0"/>
                </a:moveTo>
                <a:lnTo>
                  <a:pt x="7390853" y="0"/>
                </a:lnTo>
                <a:lnTo>
                  <a:pt x="7390853" y="5513140"/>
                </a:lnTo>
                <a:lnTo>
                  <a:pt x="0" y="55131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107" r="-107"/>
            </a:stretch>
          </a:blipFill>
          <a:ln>
            <a:noFill/>
          </a:ln>
        </p:spPr>
      </p:sp>
      <p:sp>
        <p:nvSpPr>
          <p:cNvPr id="174" name="Google Shape;174;p15"/>
          <p:cNvSpPr txBox="1"/>
          <p:nvPr/>
        </p:nvSpPr>
        <p:spPr>
          <a:xfrm>
            <a:off x="524934" y="233892"/>
            <a:ext cx="6904826" cy="1196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FFFFFF"/>
                </a:solidFill>
                <a:latin typeface="TH SarabunPSK" panose="020B0500040200020003" pitchFamily="34" charset="-34"/>
                <a:ea typeface="Fahkwang"/>
                <a:cs typeface="TH SarabunPSK" panose="020B0500040200020003" pitchFamily="34" charset="-34"/>
                <a:sym typeface="Fahkwang"/>
              </a:rPr>
              <a:t>รถครบ 40 คัน เก็บขยะ 40 พื้นที่ขนตรงโรงไฟฟ้า </a:t>
            </a:r>
          </a:p>
          <a:p>
            <a:pPr marL="0" marR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FFFFFF"/>
                </a:solidFill>
                <a:latin typeface="TH SarabunPSK" panose="020B0500040200020003" pitchFamily="34" charset="-34"/>
                <a:ea typeface="Fahkwang"/>
                <a:cs typeface="TH SarabunPSK" panose="020B0500040200020003" pitchFamily="34" charset="-34"/>
                <a:sym typeface="Fahkwang"/>
              </a:rPr>
              <a:t>ไม่พักขยะที่สถานีขนถ่าย</a:t>
            </a:r>
            <a:endParaRPr sz="1600" b="1" dirty="0">
              <a:solidFill>
                <a:schemeClr val="dk1"/>
              </a:solidFill>
              <a:latin typeface="TH SarabunPSK" panose="020B0500040200020003" pitchFamily="34" charset="-34"/>
              <a:ea typeface="Fahkwang"/>
              <a:cs typeface="TH SarabunPSK" panose="020B0500040200020003" pitchFamily="34" charset="-34"/>
              <a:sym typeface="Fahkwang"/>
            </a:endParaRPr>
          </a:p>
        </p:txBody>
      </p:sp>
      <p:sp>
        <p:nvSpPr>
          <p:cNvPr id="176" name="Google Shape;176;p15"/>
          <p:cNvSpPr/>
          <p:nvPr/>
        </p:nvSpPr>
        <p:spPr>
          <a:xfrm>
            <a:off x="4652739" y="1614248"/>
            <a:ext cx="2260121" cy="2862611"/>
          </a:xfrm>
          <a:prstGeom prst="mathMultiply">
            <a:avLst>
              <a:gd name="adj1" fmla="val 23520"/>
            </a:avLst>
          </a:prstGeom>
          <a:solidFill>
            <a:srgbClr val="FF0000">
              <a:alpha val="61960"/>
            </a:srgbClr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"/>
          <p:cNvSpPr/>
          <p:nvPr/>
        </p:nvSpPr>
        <p:spPr>
          <a:xfrm>
            <a:off x="7598438" y="284897"/>
            <a:ext cx="4078817" cy="2765425"/>
          </a:xfrm>
          <a:custGeom>
            <a:avLst/>
            <a:gdLst/>
            <a:ahLst/>
            <a:cxnLst/>
            <a:rect l="l" t="t" r="r" b="b"/>
            <a:pathLst>
              <a:path w="812800" h="551250" extrusionOk="0">
                <a:moveTo>
                  <a:pt x="29107" y="0"/>
                </a:moveTo>
                <a:lnTo>
                  <a:pt x="783693" y="0"/>
                </a:lnTo>
                <a:cubicBezTo>
                  <a:pt x="791413" y="0"/>
                  <a:pt x="798816" y="3067"/>
                  <a:pt x="804275" y="8525"/>
                </a:cubicBezTo>
                <a:cubicBezTo>
                  <a:pt x="809733" y="13984"/>
                  <a:pt x="812800" y="21387"/>
                  <a:pt x="812800" y="29107"/>
                </a:cubicBezTo>
                <a:lnTo>
                  <a:pt x="812800" y="522143"/>
                </a:lnTo>
                <a:cubicBezTo>
                  <a:pt x="812800" y="538218"/>
                  <a:pt x="799768" y="551250"/>
                  <a:pt x="783693" y="551250"/>
                </a:cubicBezTo>
                <a:lnTo>
                  <a:pt x="29107" y="551250"/>
                </a:lnTo>
                <a:cubicBezTo>
                  <a:pt x="21387" y="551250"/>
                  <a:pt x="13984" y="548183"/>
                  <a:pt x="8525" y="542725"/>
                </a:cubicBezTo>
                <a:cubicBezTo>
                  <a:pt x="3067" y="537266"/>
                  <a:pt x="0" y="529863"/>
                  <a:pt x="0" y="522143"/>
                </a:cubicBezTo>
                <a:lnTo>
                  <a:pt x="0" y="29107"/>
                </a:lnTo>
                <a:cubicBezTo>
                  <a:pt x="0" y="21387"/>
                  <a:pt x="3067" y="13984"/>
                  <a:pt x="8525" y="8525"/>
                </a:cubicBezTo>
                <a:cubicBezTo>
                  <a:pt x="13984" y="3067"/>
                  <a:pt x="21387" y="0"/>
                  <a:pt x="29107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5351" b="-5350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2" name="Google Shape;182;p16"/>
          <p:cNvSpPr/>
          <p:nvPr/>
        </p:nvSpPr>
        <p:spPr>
          <a:xfrm rot="-1091489">
            <a:off x="8026581" y="3637008"/>
            <a:ext cx="3591983" cy="2436283"/>
          </a:xfrm>
          <a:custGeom>
            <a:avLst/>
            <a:gdLst/>
            <a:ahLst/>
            <a:cxnLst/>
            <a:rect l="l" t="t" r="r" b="b"/>
            <a:pathLst>
              <a:path w="812800" h="551250" extrusionOk="0">
                <a:moveTo>
                  <a:pt x="33052" y="0"/>
                </a:moveTo>
                <a:lnTo>
                  <a:pt x="779748" y="0"/>
                </a:lnTo>
                <a:cubicBezTo>
                  <a:pt x="798002" y="0"/>
                  <a:pt x="812800" y="14798"/>
                  <a:pt x="812800" y="33052"/>
                </a:cubicBezTo>
                <a:lnTo>
                  <a:pt x="812800" y="518198"/>
                </a:lnTo>
                <a:cubicBezTo>
                  <a:pt x="812800" y="536452"/>
                  <a:pt x="798002" y="551250"/>
                  <a:pt x="779748" y="551250"/>
                </a:cubicBezTo>
                <a:lnTo>
                  <a:pt x="33052" y="551250"/>
                </a:lnTo>
                <a:cubicBezTo>
                  <a:pt x="14798" y="551250"/>
                  <a:pt x="0" y="536452"/>
                  <a:pt x="0" y="518198"/>
                </a:cubicBezTo>
                <a:lnTo>
                  <a:pt x="0" y="33052"/>
                </a:lnTo>
                <a:cubicBezTo>
                  <a:pt x="0" y="14798"/>
                  <a:pt x="14798" y="0"/>
                  <a:pt x="33052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5291" b="-5290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3" name="Google Shape;183;p16"/>
          <p:cNvSpPr/>
          <p:nvPr/>
        </p:nvSpPr>
        <p:spPr>
          <a:xfrm rot="760230">
            <a:off x="3975394" y="3910683"/>
            <a:ext cx="3670300" cy="2488142"/>
          </a:xfrm>
          <a:custGeom>
            <a:avLst/>
            <a:gdLst/>
            <a:ahLst/>
            <a:cxnLst/>
            <a:rect l="l" t="t" r="r" b="b"/>
            <a:pathLst>
              <a:path w="812800" h="551250" extrusionOk="0">
                <a:moveTo>
                  <a:pt x="32352" y="0"/>
                </a:moveTo>
                <a:lnTo>
                  <a:pt x="780448" y="0"/>
                </a:lnTo>
                <a:cubicBezTo>
                  <a:pt x="789028" y="0"/>
                  <a:pt x="797257" y="3409"/>
                  <a:pt x="803324" y="9476"/>
                </a:cubicBezTo>
                <a:cubicBezTo>
                  <a:pt x="809391" y="15543"/>
                  <a:pt x="812800" y="23772"/>
                  <a:pt x="812800" y="32352"/>
                </a:cubicBezTo>
                <a:lnTo>
                  <a:pt x="812800" y="518898"/>
                </a:lnTo>
                <a:cubicBezTo>
                  <a:pt x="812800" y="536765"/>
                  <a:pt x="798315" y="551250"/>
                  <a:pt x="780448" y="551250"/>
                </a:cubicBezTo>
                <a:lnTo>
                  <a:pt x="32352" y="551250"/>
                </a:lnTo>
                <a:cubicBezTo>
                  <a:pt x="23772" y="551250"/>
                  <a:pt x="15543" y="547841"/>
                  <a:pt x="9476" y="541774"/>
                </a:cubicBezTo>
                <a:cubicBezTo>
                  <a:pt x="3409" y="535707"/>
                  <a:pt x="0" y="527478"/>
                  <a:pt x="0" y="518898"/>
                </a:cubicBezTo>
                <a:lnTo>
                  <a:pt x="0" y="32352"/>
                </a:lnTo>
                <a:cubicBezTo>
                  <a:pt x="0" y="23772"/>
                  <a:pt x="3409" y="15543"/>
                  <a:pt x="9476" y="9476"/>
                </a:cubicBezTo>
                <a:cubicBezTo>
                  <a:pt x="15543" y="3409"/>
                  <a:pt x="23772" y="0"/>
                  <a:pt x="32352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23722" b="-23720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4" name="Google Shape;184;p16"/>
          <p:cNvSpPr/>
          <p:nvPr/>
        </p:nvSpPr>
        <p:spPr>
          <a:xfrm rot="760230">
            <a:off x="8697384" y="4049184"/>
            <a:ext cx="2242609" cy="365125"/>
          </a:xfrm>
          <a:custGeom>
            <a:avLst/>
            <a:gdLst/>
            <a:ahLst/>
            <a:cxnLst/>
            <a:rect l="l" t="t" r="r" b="b"/>
            <a:pathLst>
              <a:path w="3363846" h="546625" extrusionOk="0">
                <a:moveTo>
                  <a:pt x="0" y="0"/>
                </a:moveTo>
                <a:lnTo>
                  <a:pt x="3363846" y="0"/>
                </a:lnTo>
                <a:lnTo>
                  <a:pt x="3363846" y="546625"/>
                </a:lnTo>
                <a:lnTo>
                  <a:pt x="0" y="5466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sp>
        <p:nvSpPr>
          <p:cNvPr id="185" name="Google Shape;185;p16"/>
          <p:cNvSpPr/>
          <p:nvPr/>
        </p:nvSpPr>
        <p:spPr>
          <a:xfrm>
            <a:off x="1239269" y="3196577"/>
            <a:ext cx="1747050" cy="2291213"/>
          </a:xfrm>
          <a:custGeom>
            <a:avLst/>
            <a:gdLst/>
            <a:ahLst/>
            <a:cxnLst/>
            <a:rect l="l" t="t" r="r" b="b"/>
            <a:pathLst>
              <a:path w="2620575" h="3436820" extrusionOk="0">
                <a:moveTo>
                  <a:pt x="0" y="0"/>
                </a:moveTo>
                <a:lnTo>
                  <a:pt x="2620575" y="0"/>
                </a:lnTo>
                <a:lnTo>
                  <a:pt x="2620575" y="3436820"/>
                </a:lnTo>
                <a:lnTo>
                  <a:pt x="0" y="34368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6" name="Google Shape;186;p16"/>
          <p:cNvSpPr/>
          <p:nvPr/>
        </p:nvSpPr>
        <p:spPr>
          <a:xfrm>
            <a:off x="3598791" y="1902990"/>
            <a:ext cx="4423507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∙"/>
            </a:pPr>
            <a:r>
              <a:rPr lang="th-TH" sz="3200" b="1" i="1" dirty="0">
                <a:solidFill>
                  <a:schemeClr val="dk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โรงจอดรถขยะและซ่อมบำรุง</a:t>
            </a:r>
            <a:endParaRPr sz="2000" b="1" i="1" dirty="0">
              <a:solidFill>
                <a:schemeClr val="dk1"/>
              </a:solidFill>
              <a:latin typeface="TH SarabunPSK" panose="020B0500040200020003" pitchFamily="34" charset="-34"/>
              <a:cs typeface="TH SarabunPSK" panose="020B0500040200020003" pitchFamily="34" charset="-34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∙"/>
            </a:pPr>
            <a:r>
              <a:rPr lang="th-TH" sz="3200" b="1" i="1" dirty="0">
                <a:solidFill>
                  <a:schemeClr val="dk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สวนหย่อม</a:t>
            </a:r>
            <a:endParaRPr sz="2000" b="1" i="1" dirty="0">
              <a:solidFill>
                <a:schemeClr val="dk1"/>
              </a:solidFill>
              <a:latin typeface="TH SarabunPSK" panose="020B0500040200020003" pitchFamily="34" charset="-34"/>
              <a:cs typeface="TH SarabunPSK" panose="020B0500040200020003" pitchFamily="34" charset="-34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∙"/>
            </a:pPr>
            <a:r>
              <a:rPr lang="th-TH" sz="3200" b="1" i="1" dirty="0">
                <a:solidFill>
                  <a:schemeClr val="dk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ลานออกกำลังกาย</a:t>
            </a:r>
            <a:endParaRPr sz="2000" b="1" i="1" dirty="0">
              <a:solidFill>
                <a:schemeClr val="dk1"/>
              </a:solidFill>
              <a:latin typeface="TH SarabunPSK" panose="020B0500040200020003" pitchFamily="34" charset="-34"/>
              <a:cs typeface="TH SarabunPSK" panose="020B0500040200020003" pitchFamily="34" charset="-34"/>
              <a:sym typeface="Arial"/>
            </a:endParaRPr>
          </a:p>
        </p:txBody>
      </p:sp>
      <p:pic>
        <p:nvPicPr>
          <p:cNvPr id="187" name="Google Shape;187;p16" descr="C:\Users\Intel-AMD32\Pictures\nontun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978" y="284897"/>
            <a:ext cx="3654670" cy="2511674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8" name="Google Shape;188;p16"/>
          <p:cNvSpPr/>
          <p:nvPr/>
        </p:nvSpPr>
        <p:spPr>
          <a:xfrm>
            <a:off x="4313207" y="698740"/>
            <a:ext cx="1095555" cy="110309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ธีมของ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ธีมของ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295</Words>
  <Application>Microsoft Office PowerPoint</Application>
  <PresentationFormat>แบบจอกว้าง</PresentationFormat>
  <Paragraphs>33</Paragraphs>
  <Slides>5</Slides>
  <Notes>4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11</vt:i4>
      </vt:variant>
      <vt:variant>
        <vt:lpstr>ธีม</vt:lpstr>
      </vt:variant>
      <vt:variant>
        <vt:i4>2</vt:i4>
      </vt:variant>
      <vt:variant>
        <vt:lpstr>ชื่อเรื่องสไลด์</vt:lpstr>
      </vt:variant>
      <vt:variant>
        <vt:i4>5</vt:i4>
      </vt:variant>
    </vt:vector>
  </HeadingPairs>
  <TitlesOfParts>
    <vt:vector size="18" baseType="lpstr">
      <vt:lpstr>Krub</vt:lpstr>
      <vt:lpstr>Calibri</vt:lpstr>
      <vt:lpstr>Niramit</vt:lpstr>
      <vt:lpstr>Angsana New</vt:lpstr>
      <vt:lpstr>Cordia New</vt:lpstr>
      <vt:lpstr>Chakra Petch</vt:lpstr>
      <vt:lpstr>TH SarabunPSK</vt:lpstr>
      <vt:lpstr>Noto Sans Symbols</vt:lpstr>
      <vt:lpstr>Sarabun</vt:lpstr>
      <vt:lpstr>Fahkwang</vt:lpstr>
      <vt:lpstr>Arial</vt:lpstr>
      <vt:lpstr>ธีมของ Office</vt:lpstr>
      <vt:lpstr>ชุดรูปแบบของ Office</vt:lpstr>
      <vt:lpstr>เงินอุดหนุนเฉพาะกิจ 1) ค่าครุภัณฑ์  1.1) เงินอุดหนุนค่าครุภัณฑ์การจัดการสิ่งปฏิกูลและมูลฝอย     รถบรรทุกขยะ ขนาด 6 ตัน 6 ล้อ ปริมาตรกระบอกสูบไม่ต่ำกว่า 6,000 ซีซี หรือกำลังเครื่องยนต์สูงสุดไม่ต่ำกว่า 170 กิโลวัตต์ แบบอัดท้าย       คันละ 2,500,000บาท จำนวน 5 คัน รวมเป็นเงิน 12,500,000 บาท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เงินอุดหนุนเฉพาะกิจ 1) ค่าครุภัณฑ์  1.1) เงินอุดหนุนค่าครุภัณฑ์การจัดการสิ่งปฏิกูลและมูลฝอย     รถบรรทุกขยะ ขนาด 6 ตัน 6 ล้อ ปริมาตรกระบอกสูบไม่ต่ำกว่า 6,000 ซีซี หรือกำลังเครื่องยนต์สูงสุดไม่ต่ำกว่า 170 กิโลวัตต์ แบบอัดท้าย       คันละ 2,500,000บาท จำนวน 5 คัน รวมเป็นเงิน 12,500,000 บาท</dc:title>
  <dc:creator>Lenovo</dc:creator>
  <cp:lastModifiedBy>User</cp:lastModifiedBy>
  <cp:revision>6</cp:revision>
  <dcterms:modified xsi:type="dcterms:W3CDTF">2024-07-19T06:39:33Z</dcterms:modified>
</cp:coreProperties>
</file>