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sldIdLst>
    <p:sldId id="2229" r:id="rId2"/>
    <p:sldId id="2539" r:id="rId3"/>
    <p:sldId id="571" r:id="rId4"/>
    <p:sldId id="573" r:id="rId5"/>
    <p:sldId id="2541" r:id="rId6"/>
    <p:sldId id="2542" r:id="rId7"/>
    <p:sldId id="574" r:id="rId8"/>
    <p:sldId id="572" r:id="rId9"/>
    <p:sldId id="588" r:id="rId10"/>
    <p:sldId id="556" r:id="rId11"/>
    <p:sldId id="578" r:id="rId12"/>
    <p:sldId id="579" r:id="rId13"/>
    <p:sldId id="580" r:id="rId14"/>
    <p:sldId id="581" r:id="rId15"/>
    <p:sldId id="557" r:id="rId16"/>
    <p:sldId id="586" r:id="rId17"/>
    <p:sldId id="583" r:id="rId18"/>
    <p:sldId id="584" r:id="rId19"/>
    <p:sldId id="585" r:id="rId20"/>
    <p:sldId id="587" r:id="rId21"/>
    <p:sldId id="589" r:id="rId22"/>
    <p:sldId id="590" r:id="rId23"/>
    <p:sldId id="2540" r:id="rId24"/>
    <p:sldId id="2532" r:id="rId25"/>
    <p:sldId id="2537" r:id="rId26"/>
    <p:sldId id="2538" r:id="rId27"/>
    <p:sldId id="2529" r:id="rId28"/>
    <p:sldId id="2531" r:id="rId29"/>
    <p:sldId id="2533" r:id="rId30"/>
    <p:sldId id="2544" r:id="rId31"/>
    <p:sldId id="2545" r:id="rId32"/>
    <p:sldId id="2543" r:id="rId33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33" autoAdjust="0"/>
    <p:restoredTop sz="90441" autoAdjust="0"/>
  </p:normalViewPr>
  <p:slideViewPr>
    <p:cSldViewPr snapToGrid="0">
      <p:cViewPr varScale="1">
        <p:scale>
          <a:sx n="82" d="100"/>
          <a:sy n="82" d="100"/>
        </p:scale>
        <p:origin x="103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64" tIns="46583" rIns="93164" bIns="46583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64" tIns="46583" rIns="93164" bIns="46583" rtlCol="0"/>
          <a:lstStyle>
            <a:lvl1pPr algn="r">
              <a:defRPr sz="1200"/>
            </a:lvl1pPr>
          </a:lstStyle>
          <a:p>
            <a:fld id="{202263CB-AEE2-41D7-BCCE-7C59C4864875}" type="datetimeFigureOut">
              <a:rPr lang="th-TH" smtClean="0"/>
              <a:pPr/>
              <a:t>20/02/67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1412875" y="1162050"/>
            <a:ext cx="4184650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3" rIns="93164" bIns="46583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64" tIns="46583" rIns="93164" bIns="46583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3164" tIns="46583" rIns="93164" bIns="46583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4"/>
          </a:xfrm>
          <a:prstGeom prst="rect">
            <a:avLst/>
          </a:prstGeom>
        </p:spPr>
        <p:txBody>
          <a:bodyPr vert="horz" lIns="93164" tIns="46583" rIns="93164" bIns="46583" rtlCol="0" anchor="b"/>
          <a:lstStyle>
            <a:lvl1pPr algn="r">
              <a:defRPr sz="1200"/>
            </a:lvl1pPr>
          </a:lstStyle>
          <a:p>
            <a:fld id="{2F03C624-4185-4C5F-9D9C-EDCAED4E0E65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49708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ตัวแทนรูปบนภาพนิ่ง 1">
            <a:extLst>
              <a:ext uri="{FF2B5EF4-FFF2-40B4-BE49-F238E27FC236}">
                <a16:creationId xmlns:a16="http://schemas.microsoft.com/office/drawing/2014/main" id="{94468BEA-62AD-0FA4-D925-3DB16AEB98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ตัวแทนบันทึกย่อ 2">
            <a:extLst>
              <a:ext uri="{FF2B5EF4-FFF2-40B4-BE49-F238E27FC236}">
                <a16:creationId xmlns:a16="http://schemas.microsoft.com/office/drawing/2014/main" id="{607F33CD-83EE-D130-33B5-1C55EC81AD2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7172" name="ตัวแทนหมายเลขภาพนิ่ง 3">
            <a:extLst>
              <a:ext uri="{FF2B5EF4-FFF2-40B4-BE49-F238E27FC236}">
                <a16:creationId xmlns:a16="http://schemas.microsoft.com/office/drawing/2014/main" id="{1F959776-C8DE-E59D-C6F0-4514EECD09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</a:pPr>
            <a:fld id="{92716868-645E-4CFB-A4CE-4A3EA4281F77}" type="slidenum">
              <a:rPr lang="th-TH" altLang="th-TH" smtClean="0">
                <a:cs typeface="Angsana New" panose="02020603050405020304" pitchFamily="18" charset="-34"/>
              </a:rPr>
              <a:pPr>
                <a:spcBef>
                  <a:spcPct val="0"/>
                </a:spcBef>
              </a:pPr>
              <a:t>3</a:t>
            </a:fld>
            <a:endParaRPr lang="th-TH" altLang="th-TH">
              <a:cs typeface="Angsana New" panose="02020603050405020304" pitchFamily="18" charset="-34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ตัวแทนรูปบนภาพนิ่ง 1">
            <a:extLst>
              <a:ext uri="{FF2B5EF4-FFF2-40B4-BE49-F238E27FC236}">
                <a16:creationId xmlns:a16="http://schemas.microsoft.com/office/drawing/2014/main" id="{395F90B2-FCF8-A198-899B-E3F02A500B4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ตัวแทนบันทึกย่อ 2">
            <a:extLst>
              <a:ext uri="{FF2B5EF4-FFF2-40B4-BE49-F238E27FC236}">
                <a16:creationId xmlns:a16="http://schemas.microsoft.com/office/drawing/2014/main" id="{9D0FB12D-1ECE-6DA1-4442-D0E1940072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19460" name="ตัวแทนหมายเลขภาพนิ่ง 3">
            <a:extLst>
              <a:ext uri="{FF2B5EF4-FFF2-40B4-BE49-F238E27FC236}">
                <a16:creationId xmlns:a16="http://schemas.microsoft.com/office/drawing/2014/main" id="{B5FDB7BD-55FC-8FA2-9116-77A04C4571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</a:pPr>
            <a:fld id="{0B49364B-76AD-47DF-A7EB-6FBEFC51795E}" type="slidenum">
              <a:rPr lang="th-TH" altLang="th-TH" smtClean="0">
                <a:cs typeface="Angsana New" panose="02020603050405020304" pitchFamily="18" charset="-34"/>
              </a:rPr>
              <a:pPr>
                <a:spcBef>
                  <a:spcPct val="0"/>
                </a:spcBef>
              </a:pPr>
              <a:t>14</a:t>
            </a:fld>
            <a:endParaRPr lang="th-TH" altLang="th-TH">
              <a:cs typeface="Angsana New" panose="02020603050405020304" pitchFamily="18" charset="-34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ตัวแทนรูปบนภาพนิ่ง 1">
            <a:extLst>
              <a:ext uri="{FF2B5EF4-FFF2-40B4-BE49-F238E27FC236}">
                <a16:creationId xmlns:a16="http://schemas.microsoft.com/office/drawing/2014/main" id="{71E4CE19-AB7E-156C-C273-30CDB5EA6F7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ตัวแทนบันทึกย่อ 2">
            <a:extLst>
              <a:ext uri="{FF2B5EF4-FFF2-40B4-BE49-F238E27FC236}">
                <a16:creationId xmlns:a16="http://schemas.microsoft.com/office/drawing/2014/main" id="{9F5A8BED-4047-4721-8527-BB367B92441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22532" name="ตัวแทนหมายเลขภาพนิ่ง 3">
            <a:extLst>
              <a:ext uri="{FF2B5EF4-FFF2-40B4-BE49-F238E27FC236}">
                <a16:creationId xmlns:a16="http://schemas.microsoft.com/office/drawing/2014/main" id="{C829D868-3FB0-B89D-ABFA-53550BADE2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</a:pPr>
            <a:fld id="{7BE41985-BD1A-45ED-BD86-EF990885EA7F}" type="slidenum">
              <a:rPr lang="th-TH" altLang="th-TH" smtClean="0">
                <a:cs typeface="Angsana New" panose="02020603050405020304" pitchFamily="18" charset="-34"/>
              </a:rPr>
              <a:pPr>
                <a:spcBef>
                  <a:spcPct val="0"/>
                </a:spcBef>
              </a:pPr>
              <a:t>16</a:t>
            </a:fld>
            <a:endParaRPr lang="th-TH" altLang="th-TH">
              <a:cs typeface="Angsana New" panose="02020603050405020304" pitchFamily="18" charset="-34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ตัวแทนรูปบนภาพนิ่ง 1">
            <a:extLst>
              <a:ext uri="{FF2B5EF4-FFF2-40B4-BE49-F238E27FC236}">
                <a16:creationId xmlns:a16="http://schemas.microsoft.com/office/drawing/2014/main" id="{C288DD91-EEC3-9627-26DA-E8ED0782DA9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ตัวแทนบันทึกย่อ 2">
            <a:extLst>
              <a:ext uri="{FF2B5EF4-FFF2-40B4-BE49-F238E27FC236}">
                <a16:creationId xmlns:a16="http://schemas.microsoft.com/office/drawing/2014/main" id="{3BF6A0ED-27FE-D4C8-67FB-ED3C5A9877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24580" name="ตัวแทนหมายเลขภาพนิ่ง 3">
            <a:extLst>
              <a:ext uri="{FF2B5EF4-FFF2-40B4-BE49-F238E27FC236}">
                <a16:creationId xmlns:a16="http://schemas.microsoft.com/office/drawing/2014/main" id="{48D7AD2F-410E-EE04-FFD6-09A725C4DB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</a:pPr>
            <a:fld id="{0B5C4812-C8E7-4C38-9708-2BC7928AE633}" type="slidenum">
              <a:rPr lang="th-TH" altLang="th-TH" smtClean="0">
                <a:cs typeface="Angsana New" panose="02020603050405020304" pitchFamily="18" charset="-34"/>
              </a:rPr>
              <a:pPr>
                <a:spcBef>
                  <a:spcPct val="0"/>
                </a:spcBef>
              </a:pPr>
              <a:t>17</a:t>
            </a:fld>
            <a:endParaRPr lang="th-TH" altLang="th-TH">
              <a:cs typeface="Angsana New" panose="02020603050405020304" pitchFamily="18" charset="-34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ตัวแทนรูปบนภาพนิ่ง 1">
            <a:extLst>
              <a:ext uri="{FF2B5EF4-FFF2-40B4-BE49-F238E27FC236}">
                <a16:creationId xmlns:a16="http://schemas.microsoft.com/office/drawing/2014/main" id="{C9CAB3AA-EEFA-6A6A-F9A4-AF2E4D3DCF7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ตัวแทนบันทึกย่อ 2">
            <a:extLst>
              <a:ext uri="{FF2B5EF4-FFF2-40B4-BE49-F238E27FC236}">
                <a16:creationId xmlns:a16="http://schemas.microsoft.com/office/drawing/2014/main" id="{465F92BC-8494-A8BC-49E2-D72A81DE93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26628" name="ตัวแทนหมายเลขภาพนิ่ง 3">
            <a:extLst>
              <a:ext uri="{FF2B5EF4-FFF2-40B4-BE49-F238E27FC236}">
                <a16:creationId xmlns:a16="http://schemas.microsoft.com/office/drawing/2014/main" id="{A3C0C358-2FC1-7AE3-805F-0240CE9DFF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</a:pPr>
            <a:fld id="{547A6308-AAA6-44ED-B919-0F895FEBBBFB}" type="slidenum">
              <a:rPr lang="th-TH" altLang="th-TH" smtClean="0">
                <a:cs typeface="Angsana New" panose="02020603050405020304" pitchFamily="18" charset="-34"/>
              </a:rPr>
              <a:pPr>
                <a:spcBef>
                  <a:spcPct val="0"/>
                </a:spcBef>
              </a:pPr>
              <a:t>18</a:t>
            </a:fld>
            <a:endParaRPr lang="th-TH" altLang="th-TH">
              <a:cs typeface="Angsana New" panose="02020603050405020304" pitchFamily="18" charset="-34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ตัวแทนรูปบนภาพนิ่ง 1">
            <a:extLst>
              <a:ext uri="{FF2B5EF4-FFF2-40B4-BE49-F238E27FC236}">
                <a16:creationId xmlns:a16="http://schemas.microsoft.com/office/drawing/2014/main" id="{4484BA5D-0654-D237-7ADA-164BD6C6C08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ตัวแทนบันทึกย่อ 2">
            <a:extLst>
              <a:ext uri="{FF2B5EF4-FFF2-40B4-BE49-F238E27FC236}">
                <a16:creationId xmlns:a16="http://schemas.microsoft.com/office/drawing/2014/main" id="{7A19A5EB-12CA-95EA-3D7C-D2AFFB7E7A6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28676" name="ตัวแทนหมายเลขภาพนิ่ง 3">
            <a:extLst>
              <a:ext uri="{FF2B5EF4-FFF2-40B4-BE49-F238E27FC236}">
                <a16:creationId xmlns:a16="http://schemas.microsoft.com/office/drawing/2014/main" id="{CA772A2E-9D76-C844-82C2-A569270B12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</a:pPr>
            <a:fld id="{2909D58E-8863-46F4-9642-9808A61AE293}" type="slidenum">
              <a:rPr lang="th-TH" altLang="th-TH" smtClean="0">
                <a:cs typeface="Angsana New" panose="02020603050405020304" pitchFamily="18" charset="-34"/>
              </a:rPr>
              <a:pPr>
                <a:spcBef>
                  <a:spcPct val="0"/>
                </a:spcBef>
              </a:pPr>
              <a:t>19</a:t>
            </a:fld>
            <a:endParaRPr lang="th-TH" altLang="th-TH">
              <a:cs typeface="Angsana New" panose="02020603050405020304" pitchFamily="18" charset="-34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ตัวแทนรูปบนภาพนิ่ง 1">
            <a:extLst>
              <a:ext uri="{FF2B5EF4-FFF2-40B4-BE49-F238E27FC236}">
                <a16:creationId xmlns:a16="http://schemas.microsoft.com/office/drawing/2014/main" id="{CCE28BE6-0783-9142-8BD5-F92D16C3BF2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ตัวแทนบันทึกย่อ 2">
            <a:extLst>
              <a:ext uri="{FF2B5EF4-FFF2-40B4-BE49-F238E27FC236}">
                <a16:creationId xmlns:a16="http://schemas.microsoft.com/office/drawing/2014/main" id="{F1189A67-8D9A-0CFE-B69B-9F7DA76DEC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30724" name="ตัวแทนหมายเลขภาพนิ่ง 3">
            <a:extLst>
              <a:ext uri="{FF2B5EF4-FFF2-40B4-BE49-F238E27FC236}">
                <a16:creationId xmlns:a16="http://schemas.microsoft.com/office/drawing/2014/main" id="{EB586663-ECA9-2320-DE5F-FEF20CE96D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</a:pPr>
            <a:fld id="{EF1C78FD-EF51-4D35-8519-0BF4C8558195}" type="slidenum">
              <a:rPr lang="th-TH" altLang="th-TH" smtClean="0">
                <a:cs typeface="Angsana New" panose="02020603050405020304" pitchFamily="18" charset="-34"/>
              </a:rPr>
              <a:pPr>
                <a:spcBef>
                  <a:spcPct val="0"/>
                </a:spcBef>
              </a:pPr>
              <a:t>20</a:t>
            </a:fld>
            <a:endParaRPr lang="th-TH" altLang="th-TH">
              <a:cs typeface="Angsana New" panose="02020603050405020304" pitchFamily="18" charset="-34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ตัวแทนรูปบนภาพนิ่ง 1">
            <a:extLst>
              <a:ext uri="{FF2B5EF4-FFF2-40B4-BE49-F238E27FC236}">
                <a16:creationId xmlns:a16="http://schemas.microsoft.com/office/drawing/2014/main" id="{BD3798A0-AF7C-C926-B63D-D88A2D41D2A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ตัวแทนบันทึกย่อ 2">
            <a:extLst>
              <a:ext uri="{FF2B5EF4-FFF2-40B4-BE49-F238E27FC236}">
                <a16:creationId xmlns:a16="http://schemas.microsoft.com/office/drawing/2014/main" id="{17183897-DA00-2F6E-CDC9-6864FC41999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32772" name="ตัวแทนหมายเลขภาพนิ่ง 3">
            <a:extLst>
              <a:ext uri="{FF2B5EF4-FFF2-40B4-BE49-F238E27FC236}">
                <a16:creationId xmlns:a16="http://schemas.microsoft.com/office/drawing/2014/main" id="{8DE02AF9-DCE3-BFEB-69E6-E8317CFD89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</a:pPr>
            <a:fld id="{2866A695-D372-4636-A113-6FB8A4EB1AFF}" type="slidenum">
              <a:rPr lang="th-TH" altLang="th-TH" smtClean="0">
                <a:cs typeface="Angsana New" panose="02020603050405020304" pitchFamily="18" charset="-34"/>
              </a:rPr>
              <a:pPr>
                <a:spcBef>
                  <a:spcPct val="0"/>
                </a:spcBef>
              </a:pPr>
              <a:t>21</a:t>
            </a:fld>
            <a:endParaRPr lang="th-TH" altLang="th-TH">
              <a:cs typeface="Angsana New" panose="02020603050405020304" pitchFamily="18" charset="-34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ตัวแทนรูปบนภาพนิ่ง 1">
            <a:extLst>
              <a:ext uri="{FF2B5EF4-FFF2-40B4-BE49-F238E27FC236}">
                <a16:creationId xmlns:a16="http://schemas.microsoft.com/office/drawing/2014/main" id="{A6752AAA-D55A-C344-64CE-31D9EEA97A0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ตัวแทนบันทึกย่อ 2">
            <a:extLst>
              <a:ext uri="{FF2B5EF4-FFF2-40B4-BE49-F238E27FC236}">
                <a16:creationId xmlns:a16="http://schemas.microsoft.com/office/drawing/2014/main" id="{57C5E507-0382-8EF8-2F79-D4DF29027C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34820" name="ตัวแทนหมายเลขภาพนิ่ง 3">
            <a:extLst>
              <a:ext uri="{FF2B5EF4-FFF2-40B4-BE49-F238E27FC236}">
                <a16:creationId xmlns:a16="http://schemas.microsoft.com/office/drawing/2014/main" id="{19B05EF8-C865-2D23-05D5-EBA5463B18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</a:pPr>
            <a:fld id="{68E73B28-6E3A-4C15-B638-B02D0FFAB6A0}" type="slidenum">
              <a:rPr lang="th-TH" altLang="th-TH" smtClean="0">
                <a:cs typeface="Angsana New" panose="02020603050405020304" pitchFamily="18" charset="-34"/>
              </a:rPr>
              <a:pPr>
                <a:spcBef>
                  <a:spcPct val="0"/>
                </a:spcBef>
              </a:pPr>
              <a:t>22</a:t>
            </a:fld>
            <a:endParaRPr lang="th-TH" altLang="th-TH">
              <a:cs typeface="Angsana New" panose="02020603050405020304" pitchFamily="18" charset="-34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3C624-4185-4C5F-9D9C-EDCAED4E0E65}" type="slidenum">
              <a:rPr lang="th-TH" smtClean="0"/>
              <a:pPr/>
              <a:t>27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65695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ตัวแทนรูปบนภาพนิ่ง 1">
            <a:extLst>
              <a:ext uri="{FF2B5EF4-FFF2-40B4-BE49-F238E27FC236}">
                <a16:creationId xmlns:a16="http://schemas.microsoft.com/office/drawing/2014/main" id="{47A52A70-F7CD-4F8C-C430-99CCC7D2724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ตัวแทนบันทึกย่อ 2">
            <a:extLst>
              <a:ext uri="{FF2B5EF4-FFF2-40B4-BE49-F238E27FC236}">
                <a16:creationId xmlns:a16="http://schemas.microsoft.com/office/drawing/2014/main" id="{2A5B1366-B454-ED78-3DB9-532711C98A8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9220" name="ตัวแทนหมายเลขภาพนิ่ง 3">
            <a:extLst>
              <a:ext uri="{FF2B5EF4-FFF2-40B4-BE49-F238E27FC236}">
                <a16:creationId xmlns:a16="http://schemas.microsoft.com/office/drawing/2014/main" id="{D3DAE5B1-60A6-5D9B-B30A-08D21A6520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</a:pPr>
            <a:fld id="{2620A6FF-E961-479B-8B1F-1049555B4CC7}" type="slidenum">
              <a:rPr lang="th-TH" altLang="th-TH" smtClean="0">
                <a:cs typeface="Angsana New" panose="02020603050405020304" pitchFamily="18" charset="-34"/>
              </a:rPr>
              <a:pPr>
                <a:spcBef>
                  <a:spcPct val="0"/>
                </a:spcBef>
              </a:pPr>
              <a:t>4</a:t>
            </a:fld>
            <a:endParaRPr lang="th-TH" altLang="th-TH">
              <a:cs typeface="Angsana New" panose="02020603050405020304" pitchFamily="18" charset="-3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ตัวแทนรูปบนภาพนิ่ง 1">
            <a:extLst>
              <a:ext uri="{FF2B5EF4-FFF2-40B4-BE49-F238E27FC236}">
                <a16:creationId xmlns:a16="http://schemas.microsoft.com/office/drawing/2014/main" id="{47A52A70-F7CD-4F8C-C430-99CCC7D2724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ตัวแทนบันทึกย่อ 2">
            <a:extLst>
              <a:ext uri="{FF2B5EF4-FFF2-40B4-BE49-F238E27FC236}">
                <a16:creationId xmlns:a16="http://schemas.microsoft.com/office/drawing/2014/main" id="{2A5B1366-B454-ED78-3DB9-532711C98A8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9220" name="ตัวแทนหมายเลขภาพนิ่ง 3">
            <a:extLst>
              <a:ext uri="{FF2B5EF4-FFF2-40B4-BE49-F238E27FC236}">
                <a16:creationId xmlns:a16="http://schemas.microsoft.com/office/drawing/2014/main" id="{D3DAE5B1-60A6-5D9B-B30A-08D21A6520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</a:pPr>
            <a:fld id="{2620A6FF-E961-479B-8B1F-1049555B4CC7}" type="slidenum">
              <a:rPr lang="th-TH" altLang="th-TH" smtClean="0">
                <a:cs typeface="Angsana New" panose="02020603050405020304" pitchFamily="18" charset="-34"/>
              </a:rPr>
              <a:pPr>
                <a:spcBef>
                  <a:spcPct val="0"/>
                </a:spcBef>
              </a:pPr>
              <a:t>5</a:t>
            </a:fld>
            <a:endParaRPr lang="th-TH" altLang="th-TH"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46514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ตัวแทนรูปบนภาพนิ่ง 1">
            <a:extLst>
              <a:ext uri="{FF2B5EF4-FFF2-40B4-BE49-F238E27FC236}">
                <a16:creationId xmlns:a16="http://schemas.microsoft.com/office/drawing/2014/main" id="{47A52A70-F7CD-4F8C-C430-99CCC7D2724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ตัวแทนบันทึกย่อ 2">
            <a:extLst>
              <a:ext uri="{FF2B5EF4-FFF2-40B4-BE49-F238E27FC236}">
                <a16:creationId xmlns:a16="http://schemas.microsoft.com/office/drawing/2014/main" id="{2A5B1366-B454-ED78-3DB9-532711C98A8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9220" name="ตัวแทนหมายเลขภาพนิ่ง 3">
            <a:extLst>
              <a:ext uri="{FF2B5EF4-FFF2-40B4-BE49-F238E27FC236}">
                <a16:creationId xmlns:a16="http://schemas.microsoft.com/office/drawing/2014/main" id="{D3DAE5B1-60A6-5D9B-B30A-08D21A6520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</a:pPr>
            <a:fld id="{2620A6FF-E961-479B-8B1F-1049555B4CC7}" type="slidenum">
              <a:rPr lang="th-TH" altLang="th-TH" smtClean="0">
                <a:cs typeface="Angsana New" panose="02020603050405020304" pitchFamily="18" charset="-34"/>
              </a:rPr>
              <a:pPr>
                <a:spcBef>
                  <a:spcPct val="0"/>
                </a:spcBef>
              </a:pPr>
              <a:t>6</a:t>
            </a:fld>
            <a:endParaRPr lang="th-TH" altLang="th-TH"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52339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ตัวแทนรูปบนภาพนิ่ง 1">
            <a:extLst>
              <a:ext uri="{FF2B5EF4-FFF2-40B4-BE49-F238E27FC236}">
                <a16:creationId xmlns:a16="http://schemas.microsoft.com/office/drawing/2014/main" id="{4FACCE18-63DC-9B36-3B27-E1C862EC5FF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ตัวแทนบันทึกย่อ 2">
            <a:extLst>
              <a:ext uri="{FF2B5EF4-FFF2-40B4-BE49-F238E27FC236}">
                <a16:creationId xmlns:a16="http://schemas.microsoft.com/office/drawing/2014/main" id="{6E8DF317-A005-77AB-EE65-CA9014CC4C1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38916" name="ตัวแทนหมายเลขภาพนิ่ง 3">
            <a:extLst>
              <a:ext uri="{FF2B5EF4-FFF2-40B4-BE49-F238E27FC236}">
                <a16:creationId xmlns:a16="http://schemas.microsoft.com/office/drawing/2014/main" id="{2E5D286E-C584-0D9D-06C2-114D09696B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</a:pPr>
            <a:fld id="{B9C7F360-36C2-477A-BAEF-2A6378F48835}" type="slidenum">
              <a:rPr lang="th-TH" altLang="th-TH" smtClean="0">
                <a:cs typeface="Angsana New" panose="02020603050405020304" pitchFamily="18" charset="-34"/>
              </a:rPr>
              <a:pPr>
                <a:spcBef>
                  <a:spcPct val="0"/>
                </a:spcBef>
              </a:pPr>
              <a:t>8</a:t>
            </a:fld>
            <a:endParaRPr lang="th-TH" altLang="th-TH"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26937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ตัวแทนรูปบนภาพนิ่ง 1">
            <a:extLst>
              <a:ext uri="{FF2B5EF4-FFF2-40B4-BE49-F238E27FC236}">
                <a16:creationId xmlns:a16="http://schemas.microsoft.com/office/drawing/2014/main" id="{40C2F6CE-21CD-2512-A819-7CC882796A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ตัวแทนบันทึกย่อ 2">
            <a:extLst>
              <a:ext uri="{FF2B5EF4-FFF2-40B4-BE49-F238E27FC236}">
                <a16:creationId xmlns:a16="http://schemas.microsoft.com/office/drawing/2014/main" id="{604E5203-BBD2-65CB-0102-FA7A65C0405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11268" name="ตัวแทนหมายเลขภาพนิ่ง 3">
            <a:extLst>
              <a:ext uri="{FF2B5EF4-FFF2-40B4-BE49-F238E27FC236}">
                <a16:creationId xmlns:a16="http://schemas.microsoft.com/office/drawing/2014/main" id="{B445C691-58C8-AC7D-76EE-4B9D9ED861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</a:pPr>
            <a:fld id="{EA155B32-7CAF-4626-AAC1-32995F786C7C}" type="slidenum">
              <a:rPr lang="th-TH" altLang="th-TH" smtClean="0">
                <a:cs typeface="Angsana New" panose="02020603050405020304" pitchFamily="18" charset="-34"/>
              </a:rPr>
              <a:pPr>
                <a:spcBef>
                  <a:spcPct val="0"/>
                </a:spcBef>
              </a:pPr>
              <a:t>10</a:t>
            </a:fld>
            <a:endParaRPr lang="th-TH" altLang="th-TH">
              <a:cs typeface="Angsana New" panose="02020603050405020304" pitchFamily="18" charset="-34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ตัวแทนรูปบนภาพนิ่ง 1">
            <a:extLst>
              <a:ext uri="{FF2B5EF4-FFF2-40B4-BE49-F238E27FC236}">
                <a16:creationId xmlns:a16="http://schemas.microsoft.com/office/drawing/2014/main" id="{EA7A2DB2-F9E4-A184-5BFB-E879A09627C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ตัวแทนบันทึกย่อ 2">
            <a:extLst>
              <a:ext uri="{FF2B5EF4-FFF2-40B4-BE49-F238E27FC236}">
                <a16:creationId xmlns:a16="http://schemas.microsoft.com/office/drawing/2014/main" id="{0F67B6B5-BF06-8B76-4A20-D6B7B87B28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13316" name="ตัวแทนหมายเลขภาพนิ่ง 3">
            <a:extLst>
              <a:ext uri="{FF2B5EF4-FFF2-40B4-BE49-F238E27FC236}">
                <a16:creationId xmlns:a16="http://schemas.microsoft.com/office/drawing/2014/main" id="{383363D3-DB12-0D7E-DD20-2A9384B4D0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</a:pPr>
            <a:fld id="{CCE6BE76-849C-480D-8432-BD05227128AA}" type="slidenum">
              <a:rPr lang="th-TH" altLang="th-TH" smtClean="0">
                <a:cs typeface="Angsana New" panose="02020603050405020304" pitchFamily="18" charset="-34"/>
              </a:rPr>
              <a:pPr>
                <a:spcBef>
                  <a:spcPct val="0"/>
                </a:spcBef>
              </a:pPr>
              <a:t>11</a:t>
            </a:fld>
            <a:endParaRPr lang="th-TH" altLang="th-TH">
              <a:cs typeface="Angsana New" panose="02020603050405020304" pitchFamily="18" charset="-34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ตัวแทนรูปบนภาพนิ่ง 1">
            <a:extLst>
              <a:ext uri="{FF2B5EF4-FFF2-40B4-BE49-F238E27FC236}">
                <a16:creationId xmlns:a16="http://schemas.microsoft.com/office/drawing/2014/main" id="{55988DAA-39E6-78D8-C385-5744A5A0B82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ตัวแทนบันทึกย่อ 2">
            <a:extLst>
              <a:ext uri="{FF2B5EF4-FFF2-40B4-BE49-F238E27FC236}">
                <a16:creationId xmlns:a16="http://schemas.microsoft.com/office/drawing/2014/main" id="{D88E18F5-2016-8047-13E7-AC1E2CCB98C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15364" name="ตัวแทนหมายเลขภาพนิ่ง 3">
            <a:extLst>
              <a:ext uri="{FF2B5EF4-FFF2-40B4-BE49-F238E27FC236}">
                <a16:creationId xmlns:a16="http://schemas.microsoft.com/office/drawing/2014/main" id="{AA98639B-FA98-6EC7-9B4F-110C141E2D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</a:pPr>
            <a:fld id="{8E2B7047-1A6D-42B3-913E-AE8C57E206B4}" type="slidenum">
              <a:rPr lang="th-TH" altLang="th-TH" smtClean="0">
                <a:cs typeface="Angsana New" panose="02020603050405020304" pitchFamily="18" charset="-34"/>
              </a:rPr>
              <a:pPr>
                <a:spcBef>
                  <a:spcPct val="0"/>
                </a:spcBef>
              </a:pPr>
              <a:t>12</a:t>
            </a:fld>
            <a:endParaRPr lang="th-TH" altLang="th-TH">
              <a:cs typeface="Angsana New" panose="02020603050405020304" pitchFamily="18" charset="-34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ตัวแทนรูปบนภาพนิ่ง 1">
            <a:extLst>
              <a:ext uri="{FF2B5EF4-FFF2-40B4-BE49-F238E27FC236}">
                <a16:creationId xmlns:a16="http://schemas.microsoft.com/office/drawing/2014/main" id="{3B942427-CDFE-F4C8-24C3-5BD246988BE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ตัวแทนบันทึกย่อ 2">
            <a:extLst>
              <a:ext uri="{FF2B5EF4-FFF2-40B4-BE49-F238E27FC236}">
                <a16:creationId xmlns:a16="http://schemas.microsoft.com/office/drawing/2014/main" id="{2A816B09-5046-DCF8-4446-5313F97F28D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17412" name="ตัวแทนหมายเลขภาพนิ่ง 3">
            <a:extLst>
              <a:ext uri="{FF2B5EF4-FFF2-40B4-BE49-F238E27FC236}">
                <a16:creationId xmlns:a16="http://schemas.microsoft.com/office/drawing/2014/main" id="{28F187F4-542A-BFF6-3603-F93016D597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</a:pPr>
            <a:fld id="{B19B4A9B-60BB-4D3E-9BFB-9714F5CEBE18}" type="slidenum">
              <a:rPr lang="th-TH" altLang="th-TH" smtClean="0">
                <a:cs typeface="Angsana New" panose="02020603050405020304" pitchFamily="18" charset="-34"/>
              </a:rPr>
              <a:pPr>
                <a:spcBef>
                  <a:spcPct val="0"/>
                </a:spcBef>
              </a:pPr>
              <a:t>13</a:t>
            </a:fld>
            <a:endParaRPr lang="th-TH" altLang="th-TH">
              <a:cs typeface="Angsana New" panose="02020603050405020304" pitchFamily="18" charset="-3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AABF-ABB6-49E8-B8E6-01C0964E751C}" type="datetimeFigureOut">
              <a:rPr lang="th-TH" smtClean="0"/>
              <a:pPr/>
              <a:t>20/02/67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1F0D-99EF-4E82-AE7C-1CD67DD2CCC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15406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AABF-ABB6-49E8-B8E6-01C0964E751C}" type="datetimeFigureOut">
              <a:rPr lang="th-TH" smtClean="0"/>
              <a:pPr/>
              <a:t>20/02/67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1F0D-99EF-4E82-AE7C-1CD67DD2CCC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34835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AABF-ABB6-49E8-B8E6-01C0964E751C}" type="datetimeFigureOut">
              <a:rPr lang="th-TH" smtClean="0"/>
              <a:pPr/>
              <a:t>20/02/67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1F0D-99EF-4E82-AE7C-1CD67DD2CCC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37302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AABF-ABB6-49E8-B8E6-01C0964E751C}" type="datetimeFigureOut">
              <a:rPr lang="th-TH" smtClean="0"/>
              <a:pPr/>
              <a:t>20/02/67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1F0D-99EF-4E82-AE7C-1CD67DD2CCC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14881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AABF-ABB6-49E8-B8E6-01C0964E751C}" type="datetimeFigureOut">
              <a:rPr lang="th-TH" smtClean="0"/>
              <a:pPr/>
              <a:t>20/02/67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1F0D-99EF-4E82-AE7C-1CD67DD2CCC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90366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AABF-ABB6-49E8-B8E6-01C0964E751C}" type="datetimeFigureOut">
              <a:rPr lang="th-TH" smtClean="0"/>
              <a:pPr/>
              <a:t>20/02/67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1F0D-99EF-4E82-AE7C-1CD67DD2CCC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19975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AABF-ABB6-49E8-B8E6-01C0964E751C}" type="datetimeFigureOut">
              <a:rPr lang="th-TH" smtClean="0"/>
              <a:pPr/>
              <a:t>20/02/67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1F0D-99EF-4E82-AE7C-1CD67DD2CCC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46158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AABF-ABB6-49E8-B8E6-01C0964E751C}" type="datetimeFigureOut">
              <a:rPr lang="th-TH" smtClean="0"/>
              <a:pPr/>
              <a:t>20/02/67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1F0D-99EF-4E82-AE7C-1CD67DD2CCC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64726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AABF-ABB6-49E8-B8E6-01C0964E751C}" type="datetimeFigureOut">
              <a:rPr lang="th-TH" smtClean="0"/>
              <a:pPr/>
              <a:t>20/02/67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1F0D-99EF-4E82-AE7C-1CD67DD2CCC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48795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AABF-ABB6-49E8-B8E6-01C0964E751C}" type="datetimeFigureOut">
              <a:rPr lang="th-TH" smtClean="0"/>
              <a:pPr/>
              <a:t>20/02/67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1F0D-99EF-4E82-AE7C-1CD67DD2CCC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65385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AABF-ABB6-49E8-B8E6-01C0964E751C}" type="datetimeFigureOut">
              <a:rPr lang="th-TH" smtClean="0"/>
              <a:pPr/>
              <a:t>20/02/67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1F0D-99EF-4E82-AE7C-1CD67DD2CCC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34966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FAABF-ABB6-49E8-B8E6-01C0964E751C}" type="datetimeFigureOut">
              <a:rPr lang="th-TH" smtClean="0"/>
              <a:pPr/>
              <a:t>20/02/67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01F0D-99EF-4E82-AE7C-1CD67DD2CCC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33004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ชื่อเรื่อง 1">
            <a:extLst>
              <a:ext uri="{FF2B5EF4-FFF2-40B4-BE49-F238E27FC236}">
                <a16:creationId xmlns:a16="http://schemas.microsoft.com/office/drawing/2014/main" id="{53E06ADA-6AA4-478D-8030-83E7C1A04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96" y="2785619"/>
            <a:ext cx="8676639" cy="3582928"/>
          </a:xfrm>
        </p:spPr>
        <p:txBody>
          <a:bodyPr>
            <a:noAutofit/>
          </a:bodyPr>
          <a:lstStyle/>
          <a:p>
            <a:r>
              <a:rPr lang="th-TH" sz="4000" b="1" u="sng" dirty="0">
                <a:solidFill>
                  <a:srgbClr val="002060"/>
                </a:solidFill>
              </a:rPr>
              <a:t>ตามเอกสารนำเสนอ</a:t>
            </a:r>
            <a:br>
              <a:rPr lang="th-TH" sz="4000" b="1" u="sng" dirty="0">
                <a:solidFill>
                  <a:srgbClr val="002060"/>
                </a:solidFill>
              </a:rPr>
            </a:br>
            <a:r>
              <a:rPr lang="th-TH" sz="4000" b="1" u="sng" dirty="0">
                <a:solidFill>
                  <a:srgbClr val="FF0000"/>
                </a:solidFill>
              </a:rPr>
              <a:t>ข้อ </a:t>
            </a:r>
            <a:r>
              <a:rPr lang="en-US" sz="4000" b="1" u="sng" dirty="0">
                <a:solidFill>
                  <a:srgbClr val="FF0000"/>
                </a:solidFill>
                <a:latin typeface="Angsana New" panose="02020603050405020304" pitchFamily="18" charset="-34"/>
              </a:rPr>
              <a:t>3</a:t>
            </a:r>
            <a:r>
              <a:rPr lang="th-TH" sz="4000" b="1" u="sng" dirty="0">
                <a:solidFill>
                  <a:srgbClr val="FF0000"/>
                </a:solidFill>
              </a:rPr>
              <a:t> </a:t>
            </a:r>
            <a:r>
              <a:rPr lang="th-TH" sz="4000" b="1" dirty="0">
                <a:solidFill>
                  <a:srgbClr val="FF0000"/>
                </a:solidFill>
              </a:rPr>
              <a:t>แผนการใช้จ่ายรายได้จากเงินอุดหนุน (งบประมาณ) </a:t>
            </a:r>
            <a:br>
              <a:rPr lang="th-TH" sz="4000" b="1" dirty="0">
                <a:solidFill>
                  <a:srgbClr val="FF0000"/>
                </a:solidFill>
              </a:rPr>
            </a:br>
            <a:r>
              <a:rPr lang="th-TH" sz="4000" b="1" dirty="0">
                <a:solidFill>
                  <a:srgbClr val="FF0000"/>
                </a:solidFill>
              </a:rPr>
              <a:t>ตามร่าง พ.ร.บ.</a:t>
            </a:r>
            <a:br>
              <a:rPr lang="th-TH" sz="3600" b="1" dirty="0">
                <a:solidFill>
                  <a:srgbClr val="FF0000"/>
                </a:solidFill>
              </a:rPr>
            </a:br>
            <a:r>
              <a:rPr lang="th-TH" sz="3600" b="1" dirty="0">
                <a:solidFill>
                  <a:srgbClr val="002060"/>
                </a:solidFill>
              </a:rPr>
              <a:t>ประเภท</a:t>
            </a:r>
            <a:r>
              <a:rPr lang="th-TH" sz="3600" b="1" dirty="0">
                <a:solidFill>
                  <a:srgbClr val="002060"/>
                </a:solidFill>
                <a:latin typeface="Angsana New" panose="02020603050405020304" pitchFamily="18" charset="-34"/>
              </a:rPr>
              <a:t>เงินอุดหนุนเฉพาะกิจ </a:t>
            </a:r>
            <a:br>
              <a:rPr lang="th-TH" sz="3600" b="1" dirty="0">
                <a:latin typeface="Angsana New" panose="02020603050405020304" pitchFamily="18" charset="-34"/>
              </a:rPr>
            </a:br>
            <a:r>
              <a:rPr lang="th-TH" sz="3600" b="1" dirty="0">
                <a:latin typeface="Angsana New" panose="02020603050405020304" pitchFamily="18" charset="-34"/>
              </a:rPr>
              <a:t> </a:t>
            </a:r>
            <a:r>
              <a:rPr lang="en-US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1</a:t>
            </a:r>
            <a:r>
              <a:rPr lang="th-TH" sz="3600" b="1" dirty="0"/>
              <a:t>) ค่าครุภัณฑ์ มีจำนวน </a:t>
            </a:r>
            <a:r>
              <a:rPr lang="en-US" sz="3600" b="1" dirty="0">
                <a:latin typeface="Angsana New" panose="02020603050405020304" pitchFamily="18" charset="-34"/>
              </a:rPr>
              <a:t>2</a:t>
            </a:r>
            <a:r>
              <a:rPr lang="th-TH" sz="3600" b="1" dirty="0"/>
              <a:t> โครงการ </a:t>
            </a:r>
            <a:endParaRPr lang="th-TH" sz="3600" b="1" dirty="0">
              <a:solidFill>
                <a:srgbClr val="002060"/>
              </a:solidFill>
              <a:latin typeface="Angsana New" panose="02020603050405020304" pitchFamily="18" charset="-34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39032DE5-7324-45BB-A055-68A5748C1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209" y="498082"/>
            <a:ext cx="2292412" cy="235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974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ตัวแทนเนื้อหา 20">
            <a:extLst>
              <a:ext uri="{FF2B5EF4-FFF2-40B4-BE49-F238E27FC236}">
                <a16:creationId xmlns:a16="http://schemas.microsoft.com/office/drawing/2014/main" id="{C06407F2-E8B7-CFA5-1D6C-57EFEFB466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075" y="1090613"/>
            <a:ext cx="8943975" cy="5035550"/>
          </a:xfrm>
        </p:spPr>
      </p:pic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34383816-0EC5-90F4-C905-AB7E05060D9D}"/>
              </a:ext>
            </a:extLst>
          </p:cNvPr>
          <p:cNvSpPr txBox="1">
            <a:spLocks/>
          </p:cNvSpPr>
          <p:nvPr/>
        </p:nvSpPr>
        <p:spPr>
          <a:xfrm>
            <a:off x="179263" y="234455"/>
            <a:ext cx="8785225" cy="6742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eaLnBrk="1" hangingPunct="1">
              <a:defRPr/>
            </a:pPr>
            <a:endParaRPr lang="th-TH" altLang="ko-KR" sz="500" b="1" dirty="0">
              <a:solidFill>
                <a:schemeClr val="tx1"/>
              </a:solidFill>
              <a:effectLst>
                <a:glow rad="63500">
                  <a:schemeClr val="bg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 eaLnBrk="1" hangingPunct="1">
              <a:defRPr/>
            </a:pP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เพลิงไหม้บ่อขยะบ้านคำบอน ตำบลโนนท่อน 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ea typeface="Times New Roman"/>
                <a:cs typeface="TH SarabunPSK" panose="020B0500040200020003" pitchFamily="34" charset="-34"/>
              </a:rPr>
              <a:t>อำเภอเมืองขอนแก่น จังหวัดขอนแก่น</a:t>
            </a:r>
            <a:endParaRPr lang="th-TH" altLang="ko-KR" sz="3200" b="1" dirty="0">
              <a:solidFill>
                <a:schemeClr val="tx1"/>
              </a:solidFill>
              <a:effectLst>
                <a:glow rad="63500">
                  <a:schemeClr val="bg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ตัวแทนเนื้อหา 4">
            <a:extLst>
              <a:ext uri="{FF2B5EF4-FFF2-40B4-BE49-F238E27FC236}">
                <a16:creationId xmlns:a16="http://schemas.microsoft.com/office/drawing/2014/main" id="{008B4434-AF22-2703-FCB1-06E6E29F53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250" y="1196975"/>
            <a:ext cx="8953500" cy="5040313"/>
          </a:xfr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743FF11D-45B5-09BF-333F-A12BB8BD39AB}"/>
              </a:ext>
            </a:extLst>
          </p:cNvPr>
          <p:cNvSpPr txBox="1">
            <a:spLocks/>
          </p:cNvSpPr>
          <p:nvPr/>
        </p:nvSpPr>
        <p:spPr>
          <a:xfrm>
            <a:off x="251617" y="288495"/>
            <a:ext cx="8785225" cy="6742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eaLnBrk="1" hangingPunct="1">
              <a:defRPr/>
            </a:pPr>
            <a:endParaRPr lang="th-TH" altLang="ko-KR" sz="500" b="1" dirty="0">
              <a:solidFill>
                <a:schemeClr val="tx1"/>
              </a:solidFill>
              <a:effectLst>
                <a:glow rad="63500">
                  <a:schemeClr val="bg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 eaLnBrk="1" hangingPunct="1">
              <a:defRPr/>
            </a:pP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เพลิงไหม้บ่อขยะบ้านคำบอน ตำบลโนนท่อน 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ea typeface="Times New Roman"/>
                <a:cs typeface="TH SarabunPSK" panose="020B0500040200020003" pitchFamily="34" charset="-34"/>
              </a:rPr>
              <a:t>อำเภอเมืองขอนแก่น จังหวัดขอนแก่น</a:t>
            </a:r>
            <a:endParaRPr lang="th-TH" altLang="ko-KR" sz="3200" b="1" dirty="0">
              <a:solidFill>
                <a:schemeClr val="tx1"/>
              </a:solidFill>
              <a:effectLst>
                <a:glow rad="63500">
                  <a:schemeClr val="bg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ตัวแทนเนื้อหา 5">
            <a:extLst>
              <a:ext uri="{FF2B5EF4-FFF2-40B4-BE49-F238E27FC236}">
                <a16:creationId xmlns:a16="http://schemas.microsoft.com/office/drawing/2014/main" id="{BDD8FBCA-2215-0F4E-2C9B-70BFE4AAF3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052513"/>
            <a:ext cx="7488237" cy="5616575"/>
          </a:xfr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915AF58B-1EE1-1B97-D099-C76B9BA373B3}"/>
              </a:ext>
            </a:extLst>
          </p:cNvPr>
          <p:cNvSpPr txBox="1">
            <a:spLocks/>
          </p:cNvSpPr>
          <p:nvPr/>
        </p:nvSpPr>
        <p:spPr>
          <a:xfrm>
            <a:off x="251617" y="288495"/>
            <a:ext cx="8785225" cy="6742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eaLnBrk="1" hangingPunct="1">
              <a:defRPr/>
            </a:pPr>
            <a:endParaRPr lang="th-TH" altLang="ko-KR" sz="500" b="1" dirty="0">
              <a:solidFill>
                <a:schemeClr val="tx1"/>
              </a:solidFill>
              <a:effectLst>
                <a:glow rad="63500">
                  <a:schemeClr val="bg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 eaLnBrk="1" hangingPunct="1">
              <a:defRPr/>
            </a:pP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เพลิงไหม้บ่อขยะบ้านคำบอน ตำบลโนนท่อน 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ea typeface="Times New Roman"/>
                <a:cs typeface="TH SarabunPSK" panose="020B0500040200020003" pitchFamily="34" charset="-34"/>
              </a:rPr>
              <a:t>อำเภอเมืองขอนแก่น จังหวัดขอนแก่น</a:t>
            </a:r>
            <a:endParaRPr lang="th-TH" altLang="ko-KR" sz="3200" b="1" dirty="0">
              <a:solidFill>
                <a:schemeClr val="tx1"/>
              </a:solidFill>
              <a:effectLst>
                <a:glow rad="63500">
                  <a:schemeClr val="bg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ตัวแทนเนื้อหา 4">
            <a:extLst>
              <a:ext uri="{FF2B5EF4-FFF2-40B4-BE49-F238E27FC236}">
                <a16:creationId xmlns:a16="http://schemas.microsoft.com/office/drawing/2014/main" id="{8418A40C-2CA1-798A-48EF-8C05710D64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125538"/>
            <a:ext cx="7396163" cy="5546725"/>
          </a:xfr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173BC5C5-26AF-1A19-2E4D-FF889FBDC74F}"/>
              </a:ext>
            </a:extLst>
          </p:cNvPr>
          <p:cNvSpPr txBox="1">
            <a:spLocks/>
          </p:cNvSpPr>
          <p:nvPr/>
        </p:nvSpPr>
        <p:spPr>
          <a:xfrm>
            <a:off x="251617" y="288495"/>
            <a:ext cx="8785225" cy="6742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eaLnBrk="1" hangingPunct="1">
              <a:defRPr/>
            </a:pPr>
            <a:endParaRPr lang="th-TH" altLang="ko-KR" sz="500" b="1" dirty="0">
              <a:solidFill>
                <a:schemeClr val="tx1"/>
              </a:solidFill>
              <a:effectLst>
                <a:glow rad="63500">
                  <a:schemeClr val="bg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 eaLnBrk="1" hangingPunct="1">
              <a:defRPr/>
            </a:pP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เพลิงไหม้บ่อขยะบ้านคำบอน ตำบลโนนท่อน 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ea typeface="Times New Roman"/>
                <a:cs typeface="TH SarabunPSK" panose="020B0500040200020003" pitchFamily="34" charset="-34"/>
              </a:rPr>
              <a:t>อำเภอเมืองขอนแก่น จังหวัดขอนแก่น</a:t>
            </a:r>
            <a:endParaRPr lang="th-TH" altLang="ko-KR" sz="3200" b="1" dirty="0">
              <a:solidFill>
                <a:schemeClr val="tx1"/>
              </a:solidFill>
              <a:effectLst>
                <a:glow rad="63500">
                  <a:schemeClr val="bg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ตัวแทนเนื้อหา 5">
            <a:extLst>
              <a:ext uri="{FF2B5EF4-FFF2-40B4-BE49-F238E27FC236}">
                <a16:creationId xmlns:a16="http://schemas.microsoft.com/office/drawing/2014/main" id="{4D2DF0D9-FCD0-8B7A-2212-9F88840EB4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0750" y="1122363"/>
            <a:ext cx="7396163" cy="5546725"/>
          </a:xfr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427D46EB-D060-8E27-65DC-A7B3AD846B2A}"/>
              </a:ext>
            </a:extLst>
          </p:cNvPr>
          <p:cNvSpPr txBox="1">
            <a:spLocks/>
          </p:cNvSpPr>
          <p:nvPr/>
        </p:nvSpPr>
        <p:spPr>
          <a:xfrm>
            <a:off x="251617" y="288495"/>
            <a:ext cx="8785225" cy="6742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eaLnBrk="1" hangingPunct="1">
              <a:defRPr/>
            </a:pPr>
            <a:endParaRPr lang="th-TH" altLang="ko-KR" sz="500" b="1" dirty="0">
              <a:solidFill>
                <a:schemeClr val="tx1"/>
              </a:solidFill>
              <a:effectLst>
                <a:glow rad="63500">
                  <a:schemeClr val="bg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 eaLnBrk="1" hangingPunct="1">
              <a:defRPr/>
            </a:pP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เพลิงไหม้บ่อขยะบ้านคำบอน ตำบลโนนท่อน 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ea typeface="Times New Roman"/>
                <a:cs typeface="TH SarabunPSK" panose="020B0500040200020003" pitchFamily="34" charset="-34"/>
              </a:rPr>
              <a:t>อำเภอเมืองขอนแก่น จังหวัดขอนแก่น</a:t>
            </a:r>
            <a:endParaRPr lang="th-TH" altLang="ko-KR" sz="3200" b="1" dirty="0">
              <a:solidFill>
                <a:schemeClr val="tx1"/>
              </a:solidFill>
              <a:effectLst>
                <a:glow rad="63500">
                  <a:schemeClr val="bg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รูปภาพ 5">
            <a:extLst>
              <a:ext uri="{FF2B5EF4-FFF2-40B4-BE49-F238E27FC236}">
                <a16:creationId xmlns:a16="http://schemas.microsoft.com/office/drawing/2014/main" id="{BE3DDD34-E9BB-78A3-6EC1-CEECBFF07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6263" y="981075"/>
            <a:ext cx="8205787" cy="55229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3DFD818A-667F-97D0-98C1-8CE0FBD94E5C}"/>
              </a:ext>
            </a:extLst>
          </p:cNvPr>
          <p:cNvSpPr txBox="1">
            <a:spLocks/>
          </p:cNvSpPr>
          <p:nvPr/>
        </p:nvSpPr>
        <p:spPr>
          <a:xfrm>
            <a:off x="179387" y="188640"/>
            <a:ext cx="8785225" cy="6742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eaLnBrk="1" hangingPunct="1">
              <a:defRPr/>
            </a:pPr>
            <a:endParaRPr lang="th-TH" altLang="ko-KR" sz="500" b="1" dirty="0">
              <a:solidFill>
                <a:schemeClr val="tx1"/>
              </a:solidFill>
              <a:effectLst>
                <a:glow rad="63500">
                  <a:schemeClr val="bg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 eaLnBrk="1" hangingPunct="1">
              <a:defRPr/>
            </a:pP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เพลิงไหม้บ่อขยะบ้านคำบอน ตำบลโนนท่อน 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ea typeface="Times New Roman"/>
                <a:cs typeface="TH SarabunPSK" panose="020B0500040200020003" pitchFamily="34" charset="-34"/>
              </a:rPr>
              <a:t>อำเภอเมืองขอนแก่น จังหวัดขอนแก่น</a:t>
            </a:r>
            <a:endParaRPr lang="th-TH" altLang="ko-KR" sz="3200" b="1" dirty="0">
              <a:solidFill>
                <a:schemeClr val="tx1"/>
              </a:solidFill>
              <a:effectLst>
                <a:glow rad="63500">
                  <a:schemeClr val="bg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3D0E82CB-CFBA-A5A3-F6F9-4F1DAF898755}"/>
              </a:ext>
            </a:extLst>
          </p:cNvPr>
          <p:cNvSpPr txBox="1">
            <a:spLocks/>
          </p:cNvSpPr>
          <p:nvPr/>
        </p:nvSpPr>
        <p:spPr>
          <a:xfrm>
            <a:off x="251617" y="288495"/>
            <a:ext cx="8785225" cy="6742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eaLnBrk="1" hangingPunct="1">
              <a:defRPr/>
            </a:pPr>
            <a:endParaRPr lang="th-TH" altLang="ko-KR" sz="500" b="1" dirty="0">
              <a:solidFill>
                <a:schemeClr val="tx1"/>
              </a:solidFill>
              <a:effectLst>
                <a:glow rad="63500">
                  <a:schemeClr val="bg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 eaLnBrk="1" hangingPunct="1">
              <a:defRPr/>
            </a:pP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ล้างถนนลดฝุ่นละออง 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ea typeface="Times New Roman"/>
                <a:cs typeface="TH SarabunPSK" panose="020B0500040200020003" pitchFamily="34" charset="-34"/>
              </a:rPr>
              <a:t>อำเภอเมืองขอนแก่น จังหวัดขอนแก่น</a:t>
            </a:r>
            <a:endParaRPr lang="th-TH" altLang="ko-KR" sz="3200" b="1" dirty="0">
              <a:solidFill>
                <a:schemeClr val="tx1"/>
              </a:solidFill>
              <a:effectLst>
                <a:glow rad="63500">
                  <a:schemeClr val="bg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1507" name="ตัวแทนเนื้อหา 5">
            <a:extLst>
              <a:ext uri="{FF2B5EF4-FFF2-40B4-BE49-F238E27FC236}">
                <a16:creationId xmlns:a16="http://schemas.microsoft.com/office/drawing/2014/main" id="{C3B78CA0-8B04-51EF-50A1-CB899F3AEE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147763"/>
            <a:ext cx="8235950" cy="5421312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B5122F35-7608-049C-7B0C-9C69B29EA273}"/>
              </a:ext>
            </a:extLst>
          </p:cNvPr>
          <p:cNvSpPr txBox="1">
            <a:spLocks/>
          </p:cNvSpPr>
          <p:nvPr/>
        </p:nvSpPr>
        <p:spPr>
          <a:xfrm>
            <a:off x="251617" y="288495"/>
            <a:ext cx="8785225" cy="6742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eaLnBrk="1" hangingPunct="1">
              <a:defRPr/>
            </a:pPr>
            <a:endParaRPr lang="th-TH" altLang="ko-KR" sz="500" b="1" dirty="0">
              <a:solidFill>
                <a:schemeClr val="tx1"/>
              </a:solidFill>
              <a:effectLst>
                <a:glow rad="63500">
                  <a:schemeClr val="bg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 eaLnBrk="1" hangingPunct="1">
              <a:defRPr/>
            </a:pP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ล้างถนนลดฝุ่นละออง 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ea typeface="Times New Roman"/>
                <a:cs typeface="TH SarabunPSK" panose="020B0500040200020003" pitchFamily="34" charset="-34"/>
              </a:rPr>
              <a:t>อำเภอเมืองขอนแก่น จังหวัดขอนแก่น</a:t>
            </a:r>
            <a:endParaRPr lang="th-TH" altLang="ko-KR" sz="3200" b="1" dirty="0">
              <a:solidFill>
                <a:schemeClr val="tx1"/>
              </a:solidFill>
              <a:effectLst>
                <a:glow rad="63500">
                  <a:schemeClr val="bg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3555" name="ตัวแทนเนื้อหา 4">
            <a:extLst>
              <a:ext uri="{FF2B5EF4-FFF2-40B4-BE49-F238E27FC236}">
                <a16:creationId xmlns:a16="http://schemas.microsoft.com/office/drawing/2014/main" id="{AD83166D-2409-9E81-BE24-5F64342AF2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7588" y="1087438"/>
            <a:ext cx="7253287" cy="5437187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93B2A6B0-183C-FF1A-8E4D-513E01A814CC}"/>
              </a:ext>
            </a:extLst>
          </p:cNvPr>
          <p:cNvSpPr txBox="1">
            <a:spLocks/>
          </p:cNvSpPr>
          <p:nvPr/>
        </p:nvSpPr>
        <p:spPr>
          <a:xfrm>
            <a:off x="251617" y="288495"/>
            <a:ext cx="8785225" cy="6742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eaLnBrk="1" hangingPunct="1">
              <a:defRPr/>
            </a:pPr>
            <a:endParaRPr lang="th-TH" altLang="ko-KR" sz="500" b="1" dirty="0">
              <a:solidFill>
                <a:schemeClr val="tx1"/>
              </a:solidFill>
              <a:effectLst>
                <a:glow rad="63500">
                  <a:schemeClr val="bg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 eaLnBrk="1" hangingPunct="1">
              <a:defRPr/>
            </a:pP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ล้างถนนลดฝุ่นละออง 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ea typeface="Times New Roman"/>
                <a:cs typeface="TH SarabunPSK" panose="020B0500040200020003" pitchFamily="34" charset="-34"/>
              </a:rPr>
              <a:t>อำเภอเมืองขอนแก่น จังหวัดขอนแก่น</a:t>
            </a:r>
            <a:endParaRPr lang="th-TH" altLang="ko-KR" sz="3200" b="1" dirty="0">
              <a:solidFill>
                <a:schemeClr val="tx1"/>
              </a:solidFill>
              <a:effectLst>
                <a:glow rad="63500">
                  <a:schemeClr val="bg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5603" name="ตัวแทนเนื้อหา 5">
            <a:extLst>
              <a:ext uri="{FF2B5EF4-FFF2-40B4-BE49-F238E27FC236}">
                <a16:creationId xmlns:a16="http://schemas.microsoft.com/office/drawing/2014/main" id="{6EB4B5EB-1919-5602-B449-3D47D165DF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109663"/>
            <a:ext cx="7488237" cy="5616575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78BBBEA9-5029-6D18-9CF1-13838372A651}"/>
              </a:ext>
            </a:extLst>
          </p:cNvPr>
          <p:cNvSpPr txBox="1">
            <a:spLocks/>
          </p:cNvSpPr>
          <p:nvPr/>
        </p:nvSpPr>
        <p:spPr>
          <a:xfrm>
            <a:off x="251617" y="288495"/>
            <a:ext cx="8785225" cy="6742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eaLnBrk="1" hangingPunct="1">
              <a:defRPr/>
            </a:pPr>
            <a:endParaRPr lang="th-TH" altLang="ko-KR" sz="500" b="1" dirty="0">
              <a:solidFill>
                <a:schemeClr val="tx1"/>
              </a:solidFill>
              <a:effectLst>
                <a:glow rad="63500">
                  <a:schemeClr val="bg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 eaLnBrk="1" hangingPunct="1">
              <a:defRPr/>
            </a:pP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ล้างถนนลดฝุ่นละออง 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ea typeface="Times New Roman"/>
                <a:cs typeface="TH SarabunPSK" panose="020B0500040200020003" pitchFamily="34" charset="-34"/>
              </a:rPr>
              <a:t>อำเภอเมืองขอนแก่น จังหวัดขอนแก่น</a:t>
            </a:r>
            <a:endParaRPr lang="th-TH" altLang="ko-KR" sz="3200" b="1" dirty="0">
              <a:solidFill>
                <a:schemeClr val="tx1"/>
              </a:solidFill>
              <a:effectLst>
                <a:glow rad="63500">
                  <a:schemeClr val="bg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7651" name="ตัวแทนเนื้อหา 4">
            <a:extLst>
              <a:ext uri="{FF2B5EF4-FFF2-40B4-BE49-F238E27FC236}">
                <a16:creationId xmlns:a16="http://schemas.microsoft.com/office/drawing/2014/main" id="{985F1811-A281-8277-EF80-8FE0D6A0F4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000125"/>
            <a:ext cx="7808913" cy="5857875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ชื่อเรื่อง 1">
            <a:extLst>
              <a:ext uri="{FF2B5EF4-FFF2-40B4-BE49-F238E27FC236}">
                <a16:creationId xmlns:a16="http://schemas.microsoft.com/office/drawing/2014/main" id="{D373BEC2-5F6F-4AEC-853F-67AB36CF3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845" y="2562357"/>
            <a:ext cx="7268310" cy="3491601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th-TH" sz="3600" b="1" dirty="0">
                <a:latin typeface="Angsana New" panose="02020603050405020304" pitchFamily="18" charset="-34"/>
              </a:rPr>
              <a:t>เงินอุดหนุนเฉพาะกิจ</a:t>
            </a:r>
            <a:br>
              <a:rPr lang="th-TH" sz="3600" b="1" dirty="0"/>
            </a:br>
            <a:r>
              <a:rPr lang="th-TH" sz="2800" b="1" dirty="0"/>
              <a:t>2) ค่าครุภัณฑ์ </a:t>
            </a:r>
            <a:br>
              <a:rPr lang="en-US" sz="2800" b="1" dirty="0"/>
            </a:br>
            <a:r>
              <a:rPr lang="th-TH" sz="2400" b="1" dirty="0">
                <a:solidFill>
                  <a:srgbClr val="FF0000"/>
                </a:solidFill>
              </a:rPr>
              <a:t>(</a:t>
            </a:r>
            <a:r>
              <a:rPr lang="en-US" sz="24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</a:t>
            </a:r>
            <a:r>
              <a:rPr lang="th-TH" sz="2400" b="1" dirty="0">
                <a:solidFill>
                  <a:srgbClr val="FF0000"/>
                </a:solidFill>
              </a:rPr>
              <a:t>) เงินอุดหนุนค่าครุภัณฑ์การจัดบริการด้านสิ่งแวดล้อมอื่น ๆ</a:t>
            </a:r>
            <a:br>
              <a:rPr lang="th-TH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    </a:t>
            </a:r>
            <a:r>
              <a:rPr lang="th-TH" sz="2400" b="1" dirty="0">
                <a:solidFill>
                  <a:srgbClr val="FF0000"/>
                </a:solidFill>
              </a:rPr>
              <a:t>รถบรรทุก (ดีเซล) ขนาด </a:t>
            </a:r>
            <a:r>
              <a:rPr lang="en-US" sz="24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6</a:t>
            </a:r>
            <a:r>
              <a:rPr lang="th-TH" sz="2400" b="1" dirty="0">
                <a:solidFill>
                  <a:srgbClr val="FF0000"/>
                </a:solidFill>
              </a:rPr>
              <a:t> ตัน </a:t>
            </a:r>
            <a:r>
              <a:rPr lang="en-US" sz="24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6</a:t>
            </a:r>
            <a:r>
              <a:rPr lang="th-TH" sz="2400" b="1" dirty="0">
                <a:solidFill>
                  <a:srgbClr val="FF0000"/>
                </a:solidFill>
              </a:rPr>
              <a:t> ล้อ ปริมาตรกระบอกสูบไม่ต่ำกว่า </a:t>
            </a:r>
            <a:r>
              <a:rPr lang="en-US" sz="24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6,000</a:t>
            </a:r>
            <a:r>
              <a:rPr lang="th-TH" sz="2400" b="1" dirty="0">
                <a:solidFill>
                  <a:srgbClr val="FF0000"/>
                </a:solidFill>
              </a:rPr>
              <a:t> ซีซี</a:t>
            </a:r>
            <a:br>
              <a:rPr lang="th-TH" sz="2400" b="1" dirty="0">
                <a:solidFill>
                  <a:srgbClr val="FF0000"/>
                </a:solidFill>
              </a:rPr>
            </a:br>
            <a:r>
              <a:rPr lang="th-TH" sz="2400" b="1" dirty="0">
                <a:solidFill>
                  <a:srgbClr val="FF0000"/>
                </a:solidFill>
              </a:rPr>
              <a:t>      หรือกำลังเครื่องยนต์สูงสุดไม่ต่ำกว่า </a:t>
            </a:r>
            <a:r>
              <a:rPr lang="en-US" sz="24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170</a:t>
            </a:r>
            <a:r>
              <a:rPr lang="th-TH" sz="2400" b="1" dirty="0">
                <a:solidFill>
                  <a:srgbClr val="FF0000"/>
                </a:solidFill>
              </a:rPr>
              <a:t> กิโลวัตต์ แบบบรรทุกน้ำ </a:t>
            </a:r>
            <a:br>
              <a:rPr lang="th-TH" sz="2400" b="1" dirty="0">
                <a:solidFill>
                  <a:srgbClr val="FF0000"/>
                </a:solidFill>
              </a:rPr>
            </a:br>
            <a:r>
              <a:rPr lang="th-TH" sz="2400" b="1" dirty="0">
                <a:solidFill>
                  <a:srgbClr val="FF0000"/>
                </a:solidFill>
              </a:rPr>
              <a:t>      คันละ </a:t>
            </a:r>
            <a:r>
              <a:rPr lang="en-US" sz="24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2,563,000</a:t>
            </a:r>
            <a:r>
              <a:rPr lang="th-TH" sz="2400" b="1" dirty="0">
                <a:solidFill>
                  <a:srgbClr val="FF0000"/>
                </a:solidFill>
              </a:rPr>
              <a:t>บาท จำนวน </a:t>
            </a:r>
            <a:r>
              <a:rPr lang="en-US" sz="24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</a:t>
            </a:r>
            <a:r>
              <a:rPr lang="th-TH" sz="2400" b="1" dirty="0">
                <a:solidFill>
                  <a:srgbClr val="FF0000"/>
                </a:solidFill>
              </a:rPr>
              <a:t> คัน รวมเป็นเงิน </a:t>
            </a:r>
            <a:r>
              <a:rPr lang="en-US" sz="24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5,126,000</a:t>
            </a:r>
            <a:r>
              <a:rPr lang="th-TH" sz="2400" b="1" dirty="0">
                <a:solidFill>
                  <a:srgbClr val="FF0000"/>
                </a:solidFill>
              </a:rPr>
              <a:t> บาท</a:t>
            </a:r>
            <a:endParaRPr lang="th-TH" sz="28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4DE4FA4-453B-45EC-8A47-ECC51DA22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353" y="663453"/>
            <a:ext cx="2063293" cy="211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744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3941AA7F-39F5-5EA7-1615-A0BD06A8FCDB}"/>
              </a:ext>
            </a:extLst>
          </p:cNvPr>
          <p:cNvSpPr txBox="1">
            <a:spLocks/>
          </p:cNvSpPr>
          <p:nvPr/>
        </p:nvSpPr>
        <p:spPr>
          <a:xfrm>
            <a:off x="251617" y="288495"/>
            <a:ext cx="8785225" cy="6742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eaLnBrk="1" hangingPunct="1">
              <a:defRPr/>
            </a:pPr>
            <a:endParaRPr lang="th-TH" altLang="ko-KR" sz="500" b="1" dirty="0">
              <a:solidFill>
                <a:schemeClr val="tx1"/>
              </a:solidFill>
              <a:effectLst>
                <a:glow rad="63500">
                  <a:schemeClr val="bg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 eaLnBrk="1" hangingPunct="1">
              <a:defRPr/>
            </a:pP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เพลิงไหม้ที่พักอาศัยทั้งในและนอกเขตเทศบาลนคร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ea typeface="Times New Roman"/>
                <a:cs typeface="TH SarabunPSK" panose="020B0500040200020003" pitchFamily="34" charset="-34"/>
              </a:rPr>
              <a:t>ขอนแก่น</a:t>
            </a:r>
            <a:endParaRPr lang="th-TH" altLang="ko-KR" sz="3200" b="1" dirty="0">
              <a:solidFill>
                <a:schemeClr val="tx1"/>
              </a:solidFill>
              <a:effectLst>
                <a:glow rad="63500">
                  <a:schemeClr val="bg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9699" name="ตัวแทนเนื้อหา 3">
            <a:extLst>
              <a:ext uri="{FF2B5EF4-FFF2-40B4-BE49-F238E27FC236}">
                <a16:creationId xmlns:a16="http://schemas.microsoft.com/office/drawing/2014/main" id="{FB5791DD-359F-84F4-0DFF-77F32484B0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108075"/>
            <a:ext cx="7488237" cy="5618163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DE1AAA62-09BB-47F5-DCFE-9455AAB48758}"/>
              </a:ext>
            </a:extLst>
          </p:cNvPr>
          <p:cNvSpPr txBox="1">
            <a:spLocks/>
          </p:cNvSpPr>
          <p:nvPr/>
        </p:nvSpPr>
        <p:spPr>
          <a:xfrm>
            <a:off x="251617" y="288495"/>
            <a:ext cx="8785225" cy="6742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eaLnBrk="1" hangingPunct="1">
              <a:defRPr/>
            </a:pPr>
            <a:endParaRPr lang="th-TH" altLang="ko-KR" sz="500" b="1" dirty="0">
              <a:solidFill>
                <a:schemeClr val="tx1"/>
              </a:solidFill>
              <a:effectLst>
                <a:glow rad="63500">
                  <a:schemeClr val="bg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 eaLnBrk="1" hangingPunct="1">
              <a:defRPr/>
            </a:pP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เพลิงไหม้ที่พักอาศัยทั้งในและนอกเขตเทศบาลนคร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ea typeface="Times New Roman"/>
                <a:cs typeface="TH SarabunPSK" panose="020B0500040200020003" pitchFamily="34" charset="-34"/>
              </a:rPr>
              <a:t>ขอนแก่น</a:t>
            </a:r>
            <a:endParaRPr lang="th-TH" altLang="ko-KR" sz="3200" b="1" dirty="0">
              <a:solidFill>
                <a:schemeClr val="tx1"/>
              </a:solidFill>
              <a:effectLst>
                <a:glow rad="63500">
                  <a:schemeClr val="bg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1747" name="ตัวแทนเนื้อหา 4">
            <a:extLst>
              <a:ext uri="{FF2B5EF4-FFF2-40B4-BE49-F238E27FC236}">
                <a16:creationId xmlns:a16="http://schemas.microsoft.com/office/drawing/2014/main" id="{027C47D1-ADD2-BD47-D368-804F2B46FF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6000" y="1196975"/>
            <a:ext cx="7227888" cy="5419725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56E86498-9DD8-9DD0-EEEE-DB69C7985126}"/>
              </a:ext>
            </a:extLst>
          </p:cNvPr>
          <p:cNvSpPr txBox="1">
            <a:spLocks/>
          </p:cNvSpPr>
          <p:nvPr/>
        </p:nvSpPr>
        <p:spPr>
          <a:xfrm>
            <a:off x="251617" y="288495"/>
            <a:ext cx="8785225" cy="6742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eaLnBrk="1" hangingPunct="1">
              <a:defRPr/>
            </a:pPr>
            <a:endParaRPr lang="th-TH" altLang="ko-KR" sz="500" b="1" dirty="0">
              <a:solidFill>
                <a:schemeClr val="tx1"/>
              </a:solidFill>
              <a:effectLst>
                <a:glow rad="63500">
                  <a:schemeClr val="bg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 eaLnBrk="1" hangingPunct="1">
              <a:defRPr/>
            </a:pP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เพลิงไหม้ที่พักอาศัยทั้งในและนอกเขตเทศบาลนคร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ea typeface="Times New Roman"/>
                <a:cs typeface="TH SarabunPSK" panose="020B0500040200020003" pitchFamily="34" charset="-34"/>
              </a:rPr>
              <a:t>ขอนแก่น</a:t>
            </a:r>
            <a:endParaRPr lang="th-TH" altLang="ko-KR" sz="3200" b="1" dirty="0">
              <a:solidFill>
                <a:schemeClr val="tx1"/>
              </a:solidFill>
              <a:effectLst>
                <a:glow rad="63500">
                  <a:schemeClr val="bg1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3795" name="ตัวแทนเนื้อหา 3">
            <a:extLst>
              <a:ext uri="{FF2B5EF4-FFF2-40B4-BE49-F238E27FC236}">
                <a16:creationId xmlns:a16="http://schemas.microsoft.com/office/drawing/2014/main" id="{C45915D0-AE98-2CE5-5DDA-C03E36A020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2338" y="1125538"/>
            <a:ext cx="7389812" cy="554355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ชื่อเรื่อง 1">
            <a:extLst>
              <a:ext uri="{FF2B5EF4-FFF2-40B4-BE49-F238E27FC236}">
                <a16:creationId xmlns:a16="http://schemas.microsoft.com/office/drawing/2014/main" id="{D373BEC2-5F6F-4AEC-853F-67AB36CF3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845" y="2562357"/>
            <a:ext cx="7268310" cy="3491601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th-TH" sz="3600" b="1" dirty="0">
                <a:latin typeface="Angsana New" panose="02020603050405020304" pitchFamily="18" charset="-34"/>
              </a:rPr>
              <a:t>เงินอุดหนุนเฉพาะกิจ</a:t>
            </a:r>
            <a:br>
              <a:rPr lang="th-TH" sz="3600" b="1" dirty="0"/>
            </a:br>
            <a:r>
              <a:rPr lang="th-TH" sz="2800" b="1" dirty="0"/>
              <a:t>2) ค่าครุภัณฑ์ </a:t>
            </a:r>
            <a:br>
              <a:rPr lang="en-US" sz="2800" b="1" dirty="0"/>
            </a:br>
            <a:r>
              <a:rPr lang="th-TH" sz="2400" b="1" dirty="0">
                <a:solidFill>
                  <a:srgbClr val="FF0000"/>
                </a:solidFill>
              </a:rPr>
              <a:t>(</a:t>
            </a:r>
            <a:r>
              <a:rPr lang="en-US" sz="24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3</a:t>
            </a:r>
            <a:r>
              <a:rPr lang="th-TH" sz="2400" b="1" dirty="0">
                <a:solidFill>
                  <a:srgbClr val="FF0000"/>
                </a:solidFill>
              </a:rPr>
              <a:t>) เงินอุดหนุนค่าครุภัณฑ์การจัดบริการด้านสิ่งแวดล้อมอื่น ๆ</a:t>
            </a:r>
            <a:br>
              <a:rPr lang="th-TH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    </a:t>
            </a:r>
            <a:r>
              <a:rPr lang="th-TH" sz="2400" b="1" dirty="0">
                <a:solidFill>
                  <a:srgbClr val="FF0000"/>
                </a:solidFill>
              </a:rPr>
              <a:t>เครื่องเติมอากาศแบบฟองละเอียดมอเตอร์ขนาด 1.5 กิโลวัตต์ พร้อมติดตั้ง</a:t>
            </a:r>
            <a:br>
              <a:rPr lang="th-TH" sz="2400" b="1" dirty="0">
                <a:solidFill>
                  <a:srgbClr val="FF0000"/>
                </a:solidFill>
              </a:rPr>
            </a:br>
            <a:r>
              <a:rPr lang="th-TH" sz="2400" b="1" dirty="0">
                <a:solidFill>
                  <a:srgbClr val="FF0000"/>
                </a:solidFill>
              </a:rPr>
              <a:t>     เครื่องละ</a:t>
            </a:r>
            <a:r>
              <a:rPr lang="en-US" sz="24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90,000</a:t>
            </a:r>
            <a:r>
              <a:rPr lang="th-TH" sz="2400" b="1" dirty="0">
                <a:solidFill>
                  <a:srgbClr val="FF0000"/>
                </a:solidFill>
              </a:rPr>
              <a:t>บาท จำนวน </a:t>
            </a:r>
            <a:r>
              <a:rPr lang="en-US" sz="24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6</a:t>
            </a:r>
            <a:r>
              <a:rPr lang="th-TH" sz="2400" b="1" dirty="0">
                <a:solidFill>
                  <a:srgbClr val="FF0000"/>
                </a:solidFill>
              </a:rPr>
              <a:t> เครื่อง รวมเป็นเงิน </a:t>
            </a:r>
            <a:r>
              <a:rPr lang="en-US" sz="24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540,000</a:t>
            </a:r>
            <a:r>
              <a:rPr lang="th-TH" sz="2400" b="1" dirty="0">
                <a:solidFill>
                  <a:srgbClr val="FF0000"/>
                </a:solidFill>
              </a:rPr>
              <a:t> บาท</a:t>
            </a:r>
            <a:endParaRPr lang="th-TH" sz="28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4DE4FA4-453B-45EC-8A47-ECC51DA22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353" y="663453"/>
            <a:ext cx="2063293" cy="211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4580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179512" y="285082"/>
            <a:ext cx="87849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rgbClr val="FF0000"/>
                </a:solidFill>
                <a:cs typeface="+mj-cs"/>
              </a:rPr>
              <a:t>เทศบาลนครขอนแก่น  </a:t>
            </a:r>
          </a:p>
          <a:p>
            <a:pPr algn="ctr"/>
            <a:r>
              <a:rPr lang="th-TH" sz="4000" b="1" dirty="0">
                <a:solidFill>
                  <a:schemeClr val="tx2">
                    <a:lumMod val="50000"/>
                  </a:schemeClr>
                </a:solidFill>
                <a:cs typeface="+mj-cs"/>
              </a:rPr>
              <a:t>มีแหล่งน้ำสาธารณะ ทั้งหมด 8 แห่ง </a:t>
            </a:r>
          </a:p>
          <a:p>
            <a:pPr algn="ctr"/>
            <a:r>
              <a:rPr lang="th-TH" sz="4000" b="1" dirty="0">
                <a:solidFill>
                  <a:schemeClr val="tx2">
                    <a:lumMod val="50000"/>
                  </a:schemeClr>
                </a:solidFill>
                <a:cs typeface="+mj-cs"/>
              </a:rPr>
              <a:t>และระบบบำบัดน้ำเสียบึงทุ่งสร้าง 1 แห่ง (แบบสระเติมอากาศ)</a:t>
            </a:r>
            <a:endParaRPr lang="en-US" sz="4000" b="1" dirty="0">
              <a:solidFill>
                <a:schemeClr val="tx2">
                  <a:lumMod val="50000"/>
                </a:schemeClr>
              </a:solidFill>
              <a:cs typeface="+mj-cs"/>
            </a:endParaRPr>
          </a:p>
          <a:p>
            <a:pPr algn="ctr"/>
            <a:endParaRPr lang="en-US" sz="2400" dirty="0">
              <a:solidFill>
                <a:srgbClr val="C00000"/>
              </a:solidFill>
              <a:cs typeface="+mj-cs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5082950"/>
            <a:ext cx="2414809" cy="1677768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823" y="5082949"/>
            <a:ext cx="2889032" cy="1624161"/>
          </a:xfrm>
          <a:prstGeom prst="rect">
            <a:avLst/>
          </a:prstGeom>
        </p:spPr>
      </p:pic>
      <p:graphicFrame>
        <p:nvGraphicFramePr>
          <p:cNvPr id="8" name="ตาราง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191611"/>
              </p:ext>
            </p:extLst>
          </p:nvPr>
        </p:nvGraphicFramePr>
        <p:xfrm>
          <a:off x="179512" y="2830406"/>
          <a:ext cx="8784972" cy="2272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8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60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79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15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06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8108"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cs typeface="+mj-cs"/>
                        </a:rPr>
                        <a:t>แหล่งน้ำ</a:t>
                      </a:r>
                      <a:endParaRPr lang="en-US" sz="2000" dirty="0">
                        <a:solidFill>
                          <a:schemeClr val="tx1"/>
                        </a:solidFill>
                        <a:cs typeface="+mj-cs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cs typeface="+mj-cs"/>
                        </a:rPr>
                        <a:t>ขนาดพื้นที่</a:t>
                      </a:r>
                      <a:endParaRPr lang="en-US" sz="2000" dirty="0">
                        <a:solidFill>
                          <a:schemeClr val="tx1"/>
                        </a:solidFill>
                        <a:cs typeface="+mj-cs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cs typeface="+mj-cs"/>
                        </a:rPr>
                        <a:t>มีเครื่องเติมอากาศ</a:t>
                      </a:r>
                      <a:endParaRPr lang="en-US" sz="2000" dirty="0">
                        <a:solidFill>
                          <a:schemeClr val="tx1"/>
                        </a:solidFill>
                        <a:cs typeface="+mj-cs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cs typeface="+mj-cs"/>
                        </a:rPr>
                        <a:t>ต้องการเพิ่ม</a:t>
                      </a:r>
                      <a:endParaRPr lang="en-US" sz="2000" dirty="0">
                        <a:solidFill>
                          <a:schemeClr val="tx1"/>
                        </a:solidFill>
                        <a:cs typeface="+mj-cs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cs typeface="+mj-cs"/>
                        </a:rPr>
                        <a:t>รวม</a:t>
                      </a:r>
                      <a:endParaRPr lang="en-US" sz="2000" dirty="0">
                        <a:solidFill>
                          <a:schemeClr val="tx1"/>
                        </a:solidFill>
                        <a:cs typeface="+mj-cs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108">
                <a:tc>
                  <a:txBody>
                    <a:bodyPr/>
                    <a:lstStyle/>
                    <a:p>
                      <a:r>
                        <a:rPr lang="th-TH" sz="2000" dirty="0">
                          <a:cs typeface="+mj-cs"/>
                        </a:rPr>
                        <a:t>1.แหล่งน้ำสาธารณะ (8 แห่ง)</a:t>
                      </a:r>
                      <a:endParaRPr lang="en-US" sz="2000" dirty="0">
                        <a:cs typeface="+mj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cs typeface="+mj-cs"/>
                        </a:rPr>
                        <a:t>2,252 ไร่ 500 </a:t>
                      </a:r>
                      <a:r>
                        <a:rPr lang="th-TH" sz="2000" dirty="0" err="1">
                          <a:cs typeface="+mj-cs"/>
                        </a:rPr>
                        <a:t>ตร</a:t>
                      </a:r>
                      <a:r>
                        <a:rPr lang="th-TH" sz="2000" dirty="0">
                          <a:cs typeface="+mj-cs"/>
                        </a:rPr>
                        <a:t>.ม.</a:t>
                      </a:r>
                      <a:endParaRPr lang="en-US" sz="2000" dirty="0">
                        <a:cs typeface="+mj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cs typeface="+mj-cs"/>
                        </a:rPr>
                        <a:t>13</a:t>
                      </a:r>
                      <a:endParaRPr lang="en-US" sz="2000" dirty="0">
                        <a:cs typeface="+mj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cs typeface="+mj-cs"/>
                        </a:rPr>
                        <a:t>31</a:t>
                      </a:r>
                      <a:endParaRPr lang="en-US" sz="2000" dirty="0">
                        <a:cs typeface="+mj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cs typeface="+mj-cs"/>
                        </a:rPr>
                        <a:t>44</a:t>
                      </a:r>
                      <a:endParaRPr lang="en-US" sz="2000" dirty="0">
                        <a:cs typeface="+mj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108">
                <a:tc>
                  <a:txBody>
                    <a:bodyPr/>
                    <a:lstStyle/>
                    <a:p>
                      <a:r>
                        <a:rPr lang="th-TH" sz="2000" dirty="0">
                          <a:cs typeface="+mj-cs"/>
                        </a:rPr>
                        <a:t>2.ระบบบำบัดน้ำเสีย (1 แห่ง)</a:t>
                      </a:r>
                      <a:endParaRPr lang="en-US" sz="2000" dirty="0">
                        <a:cs typeface="+mj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cs typeface="+mj-cs"/>
                        </a:rPr>
                        <a:t>118 ไร่</a:t>
                      </a:r>
                      <a:endParaRPr lang="en-US" sz="2000" dirty="0">
                        <a:cs typeface="+mj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cs typeface="+mj-cs"/>
                        </a:rPr>
                        <a:t>8</a:t>
                      </a:r>
                      <a:endParaRPr lang="en-US" sz="2000" dirty="0">
                        <a:cs typeface="+mj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cs typeface="+mj-cs"/>
                        </a:rPr>
                        <a:t>20</a:t>
                      </a:r>
                      <a:endParaRPr lang="en-US" sz="2000" dirty="0">
                        <a:cs typeface="+mj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cs typeface="+mj-cs"/>
                        </a:rPr>
                        <a:t>28</a:t>
                      </a:r>
                      <a:endParaRPr lang="en-US" sz="2000" dirty="0">
                        <a:cs typeface="+mj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108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cs typeface="+mj-cs"/>
                        </a:rPr>
                        <a:t>รวม</a:t>
                      </a:r>
                      <a:endParaRPr lang="en-US" sz="2000" b="1" dirty="0">
                        <a:cs typeface="+mj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cs typeface="+mj-cs"/>
                        </a:rPr>
                        <a:t>2,370 ไร่ 500 </a:t>
                      </a:r>
                      <a:r>
                        <a:rPr lang="th-TH" sz="2000" b="1" dirty="0" err="1">
                          <a:cs typeface="+mj-cs"/>
                        </a:rPr>
                        <a:t>ตร</a:t>
                      </a:r>
                      <a:r>
                        <a:rPr lang="th-TH" sz="2000" b="1" dirty="0">
                          <a:cs typeface="+mj-cs"/>
                        </a:rPr>
                        <a:t>.ม.</a:t>
                      </a:r>
                      <a:endParaRPr lang="en-US" sz="2000" b="1" dirty="0">
                        <a:cs typeface="+mj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cs typeface="+mj-cs"/>
                        </a:rPr>
                        <a:t>21</a:t>
                      </a:r>
                      <a:endParaRPr lang="en-US" sz="2000" b="1" dirty="0">
                        <a:cs typeface="+mj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cs typeface="+mj-cs"/>
                        </a:rPr>
                        <a:t>51</a:t>
                      </a:r>
                      <a:endParaRPr lang="en-US" sz="2000" b="1" dirty="0">
                        <a:cs typeface="+mj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cs typeface="+mj-cs"/>
                        </a:rPr>
                        <a:t>72</a:t>
                      </a:r>
                      <a:endParaRPr lang="en-US" sz="2000" b="1" dirty="0">
                        <a:cs typeface="+mj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รูปภาพ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96409" y="5102838"/>
            <a:ext cx="3268075" cy="1584381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4DE4FA4-453B-45EC-8A47-ECC51DA222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92" y="355635"/>
            <a:ext cx="868381" cy="89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335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179513" y="1792106"/>
            <a:ext cx="878497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cs typeface="+mj-cs"/>
              </a:rPr>
              <a:t>เครื่องเติมอากาศแบบฟองละเอียดมอเตอร์ขนาด 1.5 กิโลวัตต์ </a:t>
            </a:r>
          </a:p>
          <a:p>
            <a:pPr algn="ctr"/>
            <a:r>
              <a:rPr lang="th-TH" sz="3200" b="1" dirty="0">
                <a:cs typeface="+mj-cs"/>
              </a:rPr>
              <a:t>พร้อมติดตั้ง เครื่องละ 90,000 บาท </a:t>
            </a:r>
          </a:p>
          <a:p>
            <a:pPr algn="ctr"/>
            <a:endParaRPr lang="en-US" dirty="0">
              <a:cs typeface="+mj-cs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4DE4FA4-453B-45EC-8A47-ECC51DA22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30" y="285082"/>
            <a:ext cx="868381" cy="890390"/>
          </a:xfrm>
          <a:prstGeom prst="rect">
            <a:avLst/>
          </a:prstGeom>
        </p:spPr>
      </p:pic>
      <p:graphicFrame>
        <p:nvGraphicFramePr>
          <p:cNvPr id="11" name="ตาราง 10">
            <a:extLst>
              <a:ext uri="{FF2B5EF4-FFF2-40B4-BE49-F238E27FC236}">
                <a16:creationId xmlns:a16="http://schemas.microsoft.com/office/drawing/2014/main" id="{E04C64CA-A5F8-4C32-8F89-EEFABE291F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098466"/>
              </p:ext>
            </p:extLst>
          </p:nvPr>
        </p:nvGraphicFramePr>
        <p:xfrm>
          <a:off x="1062834" y="3001406"/>
          <a:ext cx="7018331" cy="32708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3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0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4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28092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solidFill>
                            <a:schemeClr val="tx1"/>
                          </a:solidFill>
                          <a:cs typeface="+mj-cs"/>
                        </a:rPr>
                        <a:t>ปีงบประมาณ</a:t>
                      </a:r>
                      <a:endParaRPr lang="en-US" sz="2800" dirty="0">
                        <a:solidFill>
                          <a:schemeClr val="tx1"/>
                        </a:solidFill>
                        <a:cs typeface="+mj-cs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solidFill>
                            <a:schemeClr val="tx1"/>
                          </a:solidFill>
                          <a:cs typeface="+mj-cs"/>
                        </a:rPr>
                        <a:t>จำนวน</a:t>
                      </a:r>
                    </a:p>
                    <a:p>
                      <a:pPr algn="ctr"/>
                      <a:r>
                        <a:rPr lang="th-TH" sz="2800" dirty="0">
                          <a:solidFill>
                            <a:schemeClr val="tx1"/>
                          </a:solidFill>
                          <a:cs typeface="+mj-cs"/>
                        </a:rPr>
                        <a:t> (เครื่อง)</a:t>
                      </a:r>
                      <a:endParaRPr lang="en-US" sz="2800" dirty="0">
                        <a:solidFill>
                          <a:schemeClr val="tx1"/>
                        </a:solidFill>
                        <a:cs typeface="+mj-cs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solidFill>
                            <a:schemeClr val="tx1"/>
                          </a:solidFill>
                          <a:cs typeface="+mj-cs"/>
                        </a:rPr>
                        <a:t>จำนวนเงิน</a:t>
                      </a:r>
                    </a:p>
                    <a:p>
                      <a:pPr algn="ctr"/>
                      <a:r>
                        <a:rPr lang="th-TH" sz="2800" dirty="0">
                          <a:solidFill>
                            <a:schemeClr val="tx1"/>
                          </a:solidFill>
                          <a:cs typeface="+mj-cs"/>
                        </a:rPr>
                        <a:t>(บาท)</a:t>
                      </a:r>
                      <a:endParaRPr lang="en-US" sz="2800" dirty="0">
                        <a:solidFill>
                          <a:schemeClr val="tx1"/>
                        </a:solidFill>
                        <a:cs typeface="+mj-cs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2748"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chemeClr val="tx1"/>
                          </a:solidFill>
                          <a:cs typeface="+mj-cs"/>
                        </a:rPr>
                        <a:t>พ.ร.บ.  พ.ศ. 2565</a:t>
                      </a:r>
                      <a:endParaRPr lang="en-US" sz="2800" b="0" dirty="0">
                        <a:solidFill>
                          <a:schemeClr val="tx1"/>
                        </a:solidFill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chemeClr val="tx1"/>
                          </a:solidFill>
                          <a:cs typeface="+mj-cs"/>
                        </a:rPr>
                        <a:t>6</a:t>
                      </a:r>
                      <a:endParaRPr lang="en-US" sz="2800" b="0" dirty="0">
                        <a:solidFill>
                          <a:schemeClr val="tx1"/>
                        </a:solidFill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chemeClr val="tx1"/>
                          </a:solidFill>
                          <a:cs typeface="+mj-cs"/>
                        </a:rPr>
                        <a:t>540,000</a:t>
                      </a:r>
                      <a:endParaRPr lang="en-US" sz="2800" b="0" dirty="0">
                        <a:solidFill>
                          <a:schemeClr val="tx1"/>
                        </a:solidFill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933"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chemeClr val="tx1"/>
                          </a:solidFill>
                          <a:cs typeface="+mj-cs"/>
                        </a:rPr>
                        <a:t>ร่าง พ.ร.บ.  พ.ศ. 2567 </a:t>
                      </a:r>
                      <a:endParaRPr lang="en-US" sz="2800" b="0" dirty="0">
                        <a:solidFill>
                          <a:schemeClr val="tx1"/>
                        </a:solidFill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solidFill>
                            <a:schemeClr val="tx1"/>
                          </a:solidFill>
                          <a:cs typeface="+mj-cs"/>
                        </a:rPr>
                        <a:t>6</a:t>
                      </a:r>
                      <a:endParaRPr lang="en-US" sz="2800" b="0" dirty="0">
                        <a:solidFill>
                          <a:schemeClr val="tx1"/>
                        </a:solidFill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0" dirty="0">
                          <a:solidFill>
                            <a:schemeClr val="tx1"/>
                          </a:solidFill>
                          <a:cs typeface="+mj-cs"/>
                        </a:rPr>
                        <a:t>540,000</a:t>
                      </a:r>
                      <a:endParaRPr lang="en-US" sz="2800" b="0" dirty="0">
                        <a:solidFill>
                          <a:schemeClr val="tx1"/>
                        </a:solidFill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1842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chemeClr val="tx1"/>
                          </a:solidFill>
                          <a:cs typeface="+mj-cs"/>
                        </a:rPr>
                        <a:t>รวม </a:t>
                      </a:r>
                      <a:endParaRPr lang="en-US" sz="2800" b="1" dirty="0">
                        <a:solidFill>
                          <a:schemeClr val="tx1"/>
                        </a:solidFill>
                        <a:cs typeface="+mj-cs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chemeClr val="tx1"/>
                          </a:solidFill>
                          <a:cs typeface="+mj-cs"/>
                        </a:rPr>
                        <a:t>12</a:t>
                      </a:r>
                      <a:endParaRPr lang="en-US" sz="2800" b="1" dirty="0">
                        <a:solidFill>
                          <a:schemeClr val="tx1"/>
                        </a:solidFill>
                        <a:cs typeface="+mj-cs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chemeClr val="tx1"/>
                          </a:solidFill>
                          <a:cs typeface="+mj-cs"/>
                        </a:rPr>
                        <a:t>1,080,000</a:t>
                      </a:r>
                      <a:endParaRPr lang="en-US" sz="2800" b="1" dirty="0">
                        <a:solidFill>
                          <a:schemeClr val="tx1"/>
                        </a:solidFill>
                        <a:cs typeface="+mj-cs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E591F104-7B7F-57E7-46FA-8878AB554991}"/>
              </a:ext>
            </a:extLst>
          </p:cNvPr>
          <p:cNvSpPr txBox="1"/>
          <p:nvPr/>
        </p:nvSpPr>
        <p:spPr>
          <a:xfrm>
            <a:off x="1353546" y="300507"/>
            <a:ext cx="65365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rgbClr val="C00000"/>
                </a:solidFill>
                <a:cs typeface="+mj-cs"/>
              </a:rPr>
              <a:t>จัดซื้อโดยเงินงบประมาณ</a:t>
            </a:r>
          </a:p>
          <a:p>
            <a:pPr algn="ctr"/>
            <a:r>
              <a:rPr lang="th-TH" sz="4000" b="1" dirty="0">
                <a:solidFill>
                  <a:srgbClr val="C00000"/>
                </a:solidFill>
                <a:cs typeface="+mj-cs"/>
              </a:rPr>
              <a:t>เงินอุดหนุนจากรัฐบาล</a:t>
            </a:r>
          </a:p>
        </p:txBody>
      </p:sp>
    </p:spTree>
    <p:extLst>
      <p:ext uri="{BB962C8B-B14F-4D97-AF65-F5344CB8AC3E}">
        <p14:creationId xmlns:p14="http://schemas.microsoft.com/office/powerpoint/2010/main" val="39205725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1303701" y="190492"/>
            <a:ext cx="65365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rgbClr val="C00000"/>
                </a:solidFill>
                <a:cs typeface="+mj-cs"/>
              </a:rPr>
              <a:t>จัดซื้อโดยเงินงบประมาณ</a:t>
            </a:r>
          </a:p>
          <a:p>
            <a:pPr algn="ctr"/>
            <a:r>
              <a:rPr lang="th-TH" sz="4000" b="1" dirty="0">
                <a:solidFill>
                  <a:srgbClr val="C00000"/>
                </a:solidFill>
                <a:cs typeface="+mj-cs"/>
              </a:rPr>
              <a:t>เทศบาลนครขอนแก่น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4DE4FA4-453B-45EC-8A47-ECC51DA22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30" y="285082"/>
            <a:ext cx="868381" cy="890390"/>
          </a:xfrm>
          <a:prstGeom prst="rect">
            <a:avLst/>
          </a:prstGeom>
        </p:spPr>
      </p:pic>
      <p:graphicFrame>
        <p:nvGraphicFramePr>
          <p:cNvPr id="6" name="ตาราง 5">
            <a:extLst>
              <a:ext uri="{FF2B5EF4-FFF2-40B4-BE49-F238E27FC236}">
                <a16:creationId xmlns:a16="http://schemas.microsoft.com/office/drawing/2014/main" id="{6CD4ABBD-8EBA-4B54-9B3F-CF940FF949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5106259"/>
              </p:ext>
            </p:extLst>
          </p:nvPr>
        </p:nvGraphicFramePr>
        <p:xfrm>
          <a:off x="1182361" y="2453380"/>
          <a:ext cx="6779273" cy="42276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08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4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56248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solidFill>
                            <a:schemeClr val="tx1"/>
                          </a:solidFill>
                          <a:cs typeface="+mj-cs"/>
                        </a:rPr>
                        <a:t>ปีงบประมาณ</a:t>
                      </a:r>
                      <a:endParaRPr lang="en-US" sz="2800" dirty="0">
                        <a:solidFill>
                          <a:schemeClr val="tx1"/>
                        </a:solidFill>
                        <a:cs typeface="+mj-cs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solidFill>
                            <a:schemeClr val="tx1"/>
                          </a:solidFill>
                          <a:cs typeface="+mj-cs"/>
                        </a:rPr>
                        <a:t>จำนวน</a:t>
                      </a:r>
                    </a:p>
                    <a:p>
                      <a:pPr algn="ctr"/>
                      <a:r>
                        <a:rPr lang="th-TH" sz="2800" dirty="0">
                          <a:solidFill>
                            <a:schemeClr val="tx1"/>
                          </a:solidFill>
                          <a:cs typeface="+mj-cs"/>
                        </a:rPr>
                        <a:t>(เครื่อง)</a:t>
                      </a:r>
                      <a:endParaRPr lang="en-US" sz="2800" dirty="0">
                        <a:solidFill>
                          <a:schemeClr val="tx1"/>
                        </a:solidFill>
                        <a:cs typeface="+mj-cs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solidFill>
                            <a:schemeClr val="tx1"/>
                          </a:solidFill>
                          <a:cs typeface="+mj-cs"/>
                        </a:rPr>
                        <a:t>จำนวนเงิน</a:t>
                      </a:r>
                    </a:p>
                    <a:p>
                      <a:pPr algn="ctr"/>
                      <a:r>
                        <a:rPr lang="th-TH" sz="2800" dirty="0">
                          <a:solidFill>
                            <a:schemeClr val="tx1"/>
                          </a:solidFill>
                          <a:cs typeface="+mj-cs"/>
                        </a:rPr>
                        <a:t>(บาท)</a:t>
                      </a:r>
                      <a:endParaRPr lang="en-US" sz="2800" dirty="0">
                        <a:solidFill>
                          <a:schemeClr val="tx1"/>
                        </a:solidFill>
                        <a:cs typeface="+mj-cs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22131">
                <a:tc>
                  <a:txBody>
                    <a:bodyPr/>
                    <a:lstStyle/>
                    <a:p>
                      <a:pPr algn="ctr"/>
                      <a:r>
                        <a:rPr lang="th-TH" sz="2800" b="0" dirty="0">
                          <a:cs typeface="+mj-cs"/>
                        </a:rPr>
                        <a:t>พ.ศ. 2561</a:t>
                      </a:r>
                    </a:p>
                    <a:p>
                      <a:pPr algn="ctr"/>
                      <a:r>
                        <a:rPr lang="th-TH" sz="2800" b="0" dirty="0">
                          <a:cs typeface="+mj-cs"/>
                        </a:rPr>
                        <a:t>พ.ศ. 2563 </a:t>
                      </a:r>
                    </a:p>
                    <a:p>
                      <a:pPr algn="ctr"/>
                      <a:r>
                        <a:rPr lang="th-TH" sz="2800" b="0" dirty="0">
                          <a:cs typeface="+mj-cs"/>
                        </a:rPr>
                        <a:t>พ.ศ. 2565</a:t>
                      </a:r>
                    </a:p>
                    <a:p>
                      <a:pPr algn="ctr"/>
                      <a:r>
                        <a:rPr lang="th-TH" sz="2800" b="0" dirty="0">
                          <a:cs typeface="+mj-cs"/>
                        </a:rPr>
                        <a:t>พ.ศ. 2566</a:t>
                      </a:r>
                    </a:p>
                    <a:p>
                      <a:pPr algn="ctr"/>
                      <a:r>
                        <a:rPr lang="th-TH" sz="2800" b="0" dirty="0">
                          <a:cs typeface="+mj-cs"/>
                        </a:rPr>
                        <a:t>พ.ศ. 2567</a:t>
                      </a:r>
                      <a:endParaRPr lang="en-US" sz="2800" b="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cs typeface="+mj-cs"/>
                        </a:rPr>
                        <a:t>2</a:t>
                      </a:r>
                    </a:p>
                    <a:p>
                      <a:pPr algn="ctr"/>
                      <a:r>
                        <a:rPr lang="th-TH" sz="2800" dirty="0">
                          <a:cs typeface="+mj-cs"/>
                        </a:rPr>
                        <a:t>2</a:t>
                      </a:r>
                    </a:p>
                    <a:p>
                      <a:pPr algn="ctr"/>
                      <a:r>
                        <a:rPr lang="th-TH" sz="2800" dirty="0">
                          <a:cs typeface="+mj-cs"/>
                        </a:rPr>
                        <a:t>2</a:t>
                      </a:r>
                    </a:p>
                    <a:p>
                      <a:pPr algn="ctr"/>
                      <a:r>
                        <a:rPr lang="th-TH" sz="2800" dirty="0">
                          <a:cs typeface="+mj-cs"/>
                        </a:rPr>
                        <a:t>6</a:t>
                      </a:r>
                    </a:p>
                    <a:p>
                      <a:pPr algn="ctr"/>
                      <a:r>
                        <a:rPr lang="th-TH" sz="2800" dirty="0">
                          <a:cs typeface="+mj-cs"/>
                        </a:rPr>
                        <a:t>6</a:t>
                      </a:r>
                      <a:endParaRPr lang="en-US" sz="28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180,000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180,000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180,000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540,000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540,000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9264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rgbClr val="FF0000"/>
                          </a:solidFill>
                          <a:cs typeface="+mj-cs"/>
                        </a:rPr>
                        <a:t>รวม </a:t>
                      </a:r>
                      <a:endParaRPr lang="en-US" sz="2800" b="1" dirty="0">
                        <a:solidFill>
                          <a:srgbClr val="FF0000"/>
                        </a:solidFill>
                        <a:cs typeface="+mj-cs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rgbClr val="FF0000"/>
                          </a:solidFill>
                          <a:cs typeface="+mj-cs"/>
                        </a:rPr>
                        <a:t>18</a:t>
                      </a:r>
                      <a:endParaRPr lang="en-US" sz="2800" b="1" dirty="0">
                        <a:solidFill>
                          <a:srgbClr val="FF0000"/>
                        </a:solidFill>
                        <a:cs typeface="+mj-cs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rgbClr val="FF0000"/>
                          </a:solidFill>
                          <a:cs typeface="+mj-cs"/>
                        </a:rPr>
                        <a:t>1,620,000</a:t>
                      </a:r>
                      <a:endParaRPr lang="en-US" sz="2800" b="1" dirty="0">
                        <a:solidFill>
                          <a:srgbClr val="FF0000"/>
                        </a:solidFill>
                        <a:cs typeface="+mj-cs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2CBB88D5-AD6B-AE5F-3D0E-8905F2507677}"/>
              </a:ext>
            </a:extLst>
          </p:cNvPr>
          <p:cNvSpPr txBox="1"/>
          <p:nvPr/>
        </p:nvSpPr>
        <p:spPr>
          <a:xfrm>
            <a:off x="179513" y="1468400"/>
            <a:ext cx="878497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cs typeface="+mj-cs"/>
              </a:rPr>
              <a:t>เครื่องเติมอากาศแบบฟองละเอียดมอเตอร์ขนาด 1.5 กิโลวัตต์ </a:t>
            </a:r>
          </a:p>
          <a:p>
            <a:pPr algn="ctr"/>
            <a:r>
              <a:rPr lang="th-TH" sz="3200" b="1" dirty="0">
                <a:cs typeface="+mj-cs"/>
              </a:rPr>
              <a:t>พร้อมติดตั้ง เครื่องละ 90,000 บาท </a:t>
            </a:r>
          </a:p>
          <a:p>
            <a:pPr algn="ctr"/>
            <a:endParaRPr lang="en-US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203807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5661" y="1042194"/>
            <a:ext cx="8339564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C00000"/>
                </a:solidFill>
                <a:cs typeface="+mj-cs"/>
              </a:rPr>
              <a:t>เครื่องเติมอากาศแบบฟองละเอียดมอเตอร์ขนาด 1.5 กิโลวัตต์ </a:t>
            </a:r>
          </a:p>
          <a:p>
            <a:pPr algn="ctr"/>
            <a:r>
              <a:rPr lang="th-TH" sz="2800" b="1" dirty="0">
                <a:solidFill>
                  <a:srgbClr val="C00000"/>
                </a:solidFill>
                <a:cs typeface="+mj-cs"/>
              </a:rPr>
              <a:t>พร้อมติดตั้ง เครื่องละ 90,000 บาท จำนวน 6 เครื่อง เป็นเงิน 540,000 บาท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04135"/>
            <a:ext cx="914400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cs typeface="+mj-cs"/>
              </a:rPr>
              <a:t>รายการที่ของบอุดหนุนเฉพาะกิจ ปีงบประมาณ 2567</a:t>
            </a:r>
          </a:p>
        </p:txBody>
      </p:sp>
      <p:pic>
        <p:nvPicPr>
          <p:cNvPr id="2" name="Picture 2" descr="D:\น้ำเสีย\ครุภัณฑ์\ครุภัณปี61\48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66" y="3227601"/>
            <a:ext cx="4044667" cy="303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45661" y="2217526"/>
            <a:ext cx="8339564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cs typeface="+mj-cs"/>
              </a:rPr>
              <a:t>เพื่อทดแทนเครื่องเดิมที่ชำรุด ที่บ่อบำบัดน้ำเสียบึงทุ่งสร้าง</a:t>
            </a:r>
          </a:p>
          <a:p>
            <a:pPr algn="ctr"/>
            <a:r>
              <a:rPr lang="th-TH" sz="2800" b="1" dirty="0">
                <a:cs typeface="+mj-cs"/>
              </a:rPr>
              <a:t>ชนิดเครื่องเติมอากาศแบบทุ่นลอยมอเตอร์ ขนาด 11 กิโลวัตต์ </a:t>
            </a:r>
            <a:endParaRPr lang="en-US" sz="2800" b="1" dirty="0">
              <a:cs typeface="+mj-cs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082" y="3240141"/>
            <a:ext cx="3526052" cy="3104050"/>
          </a:xfrm>
          <a:prstGeom prst="rect">
            <a:avLst/>
          </a:prstGeom>
        </p:spPr>
      </p:pic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DEE18C13-4F3A-9A55-59DD-DCF8E27E7216}"/>
              </a:ext>
            </a:extLst>
          </p:cNvPr>
          <p:cNvSpPr txBox="1"/>
          <p:nvPr/>
        </p:nvSpPr>
        <p:spPr>
          <a:xfrm>
            <a:off x="1037229" y="6317754"/>
            <a:ext cx="3111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cs typeface="+mj-cs"/>
              </a:rPr>
              <a:t>เครื่องที่ชำรุด</a:t>
            </a: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62B35CC8-19F9-455D-0FE0-B9CDB61C3E96}"/>
              </a:ext>
            </a:extLst>
          </p:cNvPr>
          <p:cNvSpPr txBox="1"/>
          <p:nvPr/>
        </p:nvSpPr>
        <p:spPr>
          <a:xfrm>
            <a:off x="5202263" y="6348472"/>
            <a:ext cx="3111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rgbClr val="FF0000"/>
                </a:solidFill>
                <a:cs typeface="+mj-cs"/>
              </a:rPr>
              <a:t>เครื่องที่จะทดแทน</a:t>
            </a:r>
          </a:p>
        </p:txBody>
      </p:sp>
    </p:spTree>
    <p:extLst>
      <p:ext uri="{BB962C8B-B14F-4D97-AF65-F5344CB8AC3E}">
        <p14:creationId xmlns:p14="http://schemas.microsoft.com/office/powerpoint/2010/main" val="5007260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A22578F-F161-78B3-7148-D287A85E3D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43999" cy="201636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th-TH" sz="3200" b="1" dirty="0"/>
              <a:t>ผังบริเวณที่จะดำเนินการติดตั้ง</a:t>
            </a:r>
            <a:br>
              <a:rPr lang="th-TH" sz="3200" b="1" dirty="0"/>
            </a:br>
            <a:r>
              <a:rPr lang="th-TH" sz="3200" b="1" dirty="0">
                <a:solidFill>
                  <a:srgbClr val="C00000"/>
                </a:solidFill>
              </a:rPr>
              <a:t>เครื่องเติมอากาศแบบฟองละเอียดมอเตอร์ขนาด 1.5 กิโลวัตต์ </a:t>
            </a:r>
            <a:br>
              <a:rPr lang="th-TH" sz="3200" b="1" dirty="0">
                <a:solidFill>
                  <a:srgbClr val="C00000"/>
                </a:solidFill>
              </a:rPr>
            </a:br>
            <a:r>
              <a:rPr lang="th-TH" sz="3200" b="1" dirty="0"/>
              <a:t>ปีงบประมาณ 2567  จำนวน 6 เครื่อง</a:t>
            </a:r>
            <a:endParaRPr lang="en-US" sz="3200" b="1" dirty="0"/>
          </a:p>
        </p:txBody>
      </p:sp>
      <p:grpSp>
        <p:nvGrpSpPr>
          <p:cNvPr id="3" name="กลุ่ม 2"/>
          <p:cNvGrpSpPr/>
          <p:nvPr/>
        </p:nvGrpSpPr>
        <p:grpSpPr>
          <a:xfrm>
            <a:off x="611560" y="2148344"/>
            <a:ext cx="8136904" cy="4316854"/>
            <a:chOff x="611560" y="1456687"/>
            <a:chExt cx="8136904" cy="4316854"/>
          </a:xfrm>
        </p:grpSpPr>
        <p:pic>
          <p:nvPicPr>
            <p:cNvPr id="4" name="รูปภาพ 3">
              <a:extLst>
                <a:ext uri="{FF2B5EF4-FFF2-40B4-BE49-F238E27FC236}">
                  <a16:creationId xmlns:a16="http://schemas.microsoft.com/office/drawing/2014/main" id="{3C1BDE4C-770C-6D95-5B6E-D85D26FF2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1560" y="1456687"/>
              <a:ext cx="8136904" cy="4316854"/>
            </a:xfrm>
            <a:prstGeom prst="rect">
              <a:avLst/>
            </a:prstGeom>
          </p:spPr>
        </p:pic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A77D4357-C8A2-DE8E-FF45-5823BF930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6731" y="4483981"/>
              <a:ext cx="521253" cy="187469"/>
            </a:xfrm>
            <a:prstGeom prst="rect">
              <a:avLst/>
            </a:prstGeom>
          </p:spPr>
        </p:pic>
        <p:sp>
          <p:nvSpPr>
            <p:cNvPr id="5" name="ลูกศร: ซ้าย 4">
              <a:extLst>
                <a:ext uri="{FF2B5EF4-FFF2-40B4-BE49-F238E27FC236}">
                  <a16:creationId xmlns:a16="http://schemas.microsoft.com/office/drawing/2014/main" id="{9AFB8965-028C-8530-0608-441B2FF1CBD3}"/>
                </a:ext>
              </a:extLst>
            </p:cNvPr>
            <p:cNvSpPr/>
            <p:nvPr/>
          </p:nvSpPr>
          <p:spPr>
            <a:xfrm>
              <a:off x="6512271" y="2276872"/>
              <a:ext cx="508001" cy="160867"/>
            </a:xfrm>
            <a:prstGeom prst="lef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id="{A9E7A3F8-47FC-046C-8840-931629E06355}"/>
                </a:ext>
              </a:extLst>
            </p:cNvPr>
            <p:cNvSpPr/>
            <p:nvPr/>
          </p:nvSpPr>
          <p:spPr>
            <a:xfrm>
              <a:off x="7096263" y="1844824"/>
              <a:ext cx="1364169" cy="115212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100" dirty="0"/>
                <a:t>บ่อบำบัดน้ำเสียบึงทุ่งสร้างจำนวน 4 เครื่อง</a:t>
              </a:r>
              <a:endParaRPr lang="en-US" sz="2100" dirty="0"/>
            </a:p>
          </p:txBody>
        </p:sp>
        <p:sp>
          <p:nvSpPr>
            <p:cNvPr id="10" name="สี่เหลี่ยมผืนผ้า 9">
              <a:extLst>
                <a:ext uri="{FF2B5EF4-FFF2-40B4-BE49-F238E27FC236}">
                  <a16:creationId xmlns:a16="http://schemas.microsoft.com/office/drawing/2014/main" id="{480ECEBB-1B9D-0438-50BC-7A543676848F}"/>
                </a:ext>
              </a:extLst>
            </p:cNvPr>
            <p:cNvSpPr/>
            <p:nvPr/>
          </p:nvSpPr>
          <p:spPr>
            <a:xfrm>
              <a:off x="4419600" y="4149080"/>
              <a:ext cx="1448544" cy="93610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100" dirty="0"/>
                <a:t>บึงแก่นนครจำนวน  2 เครื่อง</a:t>
              </a:r>
              <a:endParaRPr lang="en-US" sz="21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516533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348402" y="427840"/>
            <a:ext cx="8496944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3200" b="1" dirty="0">
                <a:cs typeface="+mj-cs"/>
              </a:rPr>
              <a:t>แผนการติดตั้งเครื่องเติมอากาศ </a:t>
            </a:r>
            <a:r>
              <a:rPr lang="en-US" sz="3200" b="1" dirty="0">
                <a:cs typeface="+mj-cs"/>
              </a:rPr>
              <a:t>			         </a:t>
            </a:r>
            <a:r>
              <a:rPr lang="th-TH" sz="3200" b="1" dirty="0">
                <a:cs typeface="+mj-cs"/>
              </a:rPr>
              <a:t>(จำนวน </a:t>
            </a:r>
            <a:r>
              <a:rPr lang="en-US" sz="3200" b="1" dirty="0">
                <a:cs typeface="+mj-cs"/>
              </a:rPr>
              <a:t>: </a:t>
            </a:r>
            <a:r>
              <a:rPr lang="th-TH" sz="3200" b="1" dirty="0">
                <a:cs typeface="+mj-cs"/>
              </a:rPr>
              <a:t>เครื่อง)</a:t>
            </a:r>
            <a:endParaRPr lang="en-US" sz="3200" b="1" dirty="0">
              <a:cs typeface="+mj-cs"/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933576"/>
              </p:ext>
            </p:extLst>
          </p:nvPr>
        </p:nvGraphicFramePr>
        <p:xfrm>
          <a:off x="348402" y="1333526"/>
          <a:ext cx="8496944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cs typeface="+mj-cs"/>
                        </a:rPr>
                        <a:t>แหล่งน้ำ/ระบบบำบัดน้ำเสีย</a:t>
                      </a:r>
                      <a:endParaRPr lang="en-US" sz="24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cs typeface="+mj-cs"/>
                        </a:rPr>
                        <a:t>เครื่องเดิม</a:t>
                      </a:r>
                      <a:endParaRPr lang="en-US" sz="24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cs typeface="+mj-cs"/>
                        </a:rPr>
                        <a:t>ต้องการเพิ่ม</a:t>
                      </a:r>
                      <a:endParaRPr lang="en-US" sz="24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cs typeface="+mj-cs"/>
                        </a:rPr>
                        <a:t>รวม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dirty="0">
                          <a:cs typeface="+mj-cs"/>
                        </a:rPr>
                        <a:t>1.บึงแก่นนคร </a:t>
                      </a:r>
                      <a:r>
                        <a:rPr lang="th-TH" sz="2400" baseline="0" dirty="0">
                          <a:cs typeface="+mj-cs"/>
                        </a:rPr>
                        <a:t> (603 ไร่)</a:t>
                      </a:r>
                      <a:endParaRPr lang="en-US" sz="24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cs typeface="+mj-cs"/>
                        </a:rPr>
                        <a:t>9</a:t>
                      </a:r>
                      <a:endParaRPr lang="en-US" sz="24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cs typeface="+mj-cs"/>
                        </a:rPr>
                        <a:t>21</a:t>
                      </a:r>
                      <a:endParaRPr lang="en-US" sz="24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cs typeface="+mj-cs"/>
                        </a:rPr>
                        <a:t>30</a:t>
                      </a:r>
                      <a:endParaRPr lang="en-US" sz="2400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dirty="0">
                          <a:cs typeface="+mj-cs"/>
                        </a:rPr>
                        <a:t>2.บึงทุ่งสร้าง (1,6</a:t>
                      </a:r>
                      <a:r>
                        <a:rPr lang="th-TH" sz="2400" baseline="0" dirty="0">
                          <a:cs typeface="+mj-cs"/>
                        </a:rPr>
                        <a:t>00 ไร่)</a:t>
                      </a:r>
                      <a:endParaRPr lang="en-US" sz="24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cs typeface="+mj-cs"/>
                        </a:rPr>
                        <a:t>0</a:t>
                      </a:r>
                      <a:endParaRPr lang="en-US" sz="24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cs typeface="+mj-cs"/>
                        </a:rPr>
                        <a:t>0</a:t>
                      </a:r>
                      <a:endParaRPr lang="en-US" sz="24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cs typeface="+mj-cs"/>
                        </a:rPr>
                        <a:t>0</a:t>
                      </a:r>
                      <a:endParaRPr lang="en-US" sz="2400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dirty="0">
                          <a:cs typeface="+mj-cs"/>
                        </a:rPr>
                        <a:t>3.บึงในสวนสุขภาพ (6ไร่)</a:t>
                      </a:r>
                      <a:endParaRPr lang="en-US" sz="24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cs typeface="+mj-cs"/>
                        </a:rPr>
                        <a:t>1</a:t>
                      </a:r>
                      <a:endParaRPr lang="en-US" sz="24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cs typeface="+mj-cs"/>
                        </a:rPr>
                        <a:t>0</a:t>
                      </a:r>
                      <a:endParaRPr lang="en-US" sz="24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cs typeface="+mj-cs"/>
                        </a:rPr>
                        <a:t>1</a:t>
                      </a:r>
                      <a:endParaRPr lang="en-US" sz="2400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dirty="0">
                          <a:cs typeface="+mj-cs"/>
                        </a:rPr>
                        <a:t>4.หนองใหญ่ (11ไร่)</a:t>
                      </a:r>
                      <a:endParaRPr lang="en-US" sz="24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cs typeface="+mj-cs"/>
                        </a:rPr>
                        <a:t>1</a:t>
                      </a:r>
                      <a:endParaRPr lang="en-US" sz="24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cs typeface="+mj-cs"/>
                        </a:rPr>
                        <a:t>4</a:t>
                      </a:r>
                      <a:endParaRPr lang="en-US" sz="24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cs typeface="+mj-cs"/>
                        </a:rPr>
                        <a:t>5</a:t>
                      </a:r>
                      <a:endParaRPr lang="en-US" sz="2400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dirty="0">
                          <a:cs typeface="+mj-cs"/>
                        </a:rPr>
                        <a:t>5.หนองแวงตราชู (13ไร่) </a:t>
                      </a:r>
                      <a:endParaRPr lang="en-US" sz="24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cs typeface="+mj-cs"/>
                        </a:rPr>
                        <a:t>1</a:t>
                      </a:r>
                      <a:endParaRPr lang="en-US" sz="24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cs typeface="+mj-cs"/>
                        </a:rPr>
                        <a:t>5</a:t>
                      </a:r>
                      <a:endParaRPr lang="en-US" sz="24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cs typeface="+mj-cs"/>
                        </a:rPr>
                        <a:t>6</a:t>
                      </a:r>
                      <a:endParaRPr lang="en-US" sz="2400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dirty="0">
                          <a:cs typeface="+mj-cs"/>
                        </a:rPr>
                        <a:t>6.หนองบอน (6ไร่)</a:t>
                      </a:r>
                      <a:endParaRPr lang="en-US" sz="24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cs typeface="+mj-cs"/>
                        </a:rPr>
                        <a:t>0</a:t>
                      </a:r>
                      <a:endParaRPr lang="en-US" sz="24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cs typeface="+mj-cs"/>
                        </a:rPr>
                        <a:t>1</a:t>
                      </a:r>
                      <a:endParaRPr lang="en-US" sz="24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cs typeface="+mj-cs"/>
                        </a:rPr>
                        <a:t>1</a:t>
                      </a:r>
                      <a:endParaRPr lang="en-US" sz="2400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dirty="0">
                          <a:cs typeface="+mj-cs"/>
                        </a:rPr>
                        <a:t>7.หนองสระพัง (500 </a:t>
                      </a:r>
                      <a:r>
                        <a:rPr lang="th-TH" sz="2400" dirty="0" err="1">
                          <a:cs typeface="+mj-cs"/>
                        </a:rPr>
                        <a:t>ตร</a:t>
                      </a:r>
                      <a:r>
                        <a:rPr lang="th-TH" sz="2400" dirty="0">
                          <a:cs typeface="+mj-cs"/>
                        </a:rPr>
                        <a:t>.ม.)</a:t>
                      </a:r>
                      <a:endParaRPr lang="en-US" sz="24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cs typeface="+mj-cs"/>
                        </a:rPr>
                        <a:t>1</a:t>
                      </a:r>
                      <a:endParaRPr lang="en-US" sz="24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cs typeface="+mj-cs"/>
                        </a:rPr>
                        <a:t>0</a:t>
                      </a:r>
                      <a:endParaRPr lang="en-US" sz="24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cs typeface="+mj-cs"/>
                        </a:rPr>
                        <a:t>1</a:t>
                      </a:r>
                      <a:endParaRPr lang="en-US" sz="2400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dirty="0">
                          <a:cs typeface="+mj-cs"/>
                        </a:rPr>
                        <a:t>8. หนองยาว (13ไร่)</a:t>
                      </a:r>
                      <a:endParaRPr lang="en-US" sz="24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cs typeface="+mj-cs"/>
                        </a:rPr>
                        <a:t>0</a:t>
                      </a:r>
                      <a:endParaRPr lang="en-US" sz="24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cs typeface="+mj-cs"/>
                        </a:rPr>
                        <a:t>0</a:t>
                      </a:r>
                      <a:endParaRPr lang="en-US" sz="24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cs typeface="+mj-cs"/>
                        </a:rPr>
                        <a:t>0</a:t>
                      </a:r>
                      <a:endParaRPr lang="en-US" sz="2400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dirty="0">
                          <a:cs typeface="+mj-cs"/>
                        </a:rPr>
                        <a:t>9.ระบบบัดน้ำเสียบึงทุ่งสร้าง (118ไร่)</a:t>
                      </a:r>
                      <a:endParaRPr lang="en-US" sz="24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cs typeface="+mj-cs"/>
                        </a:rPr>
                        <a:t>8</a:t>
                      </a:r>
                      <a:endParaRPr lang="en-US" sz="24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cs typeface="+mj-cs"/>
                        </a:rPr>
                        <a:t>20</a:t>
                      </a:r>
                      <a:endParaRPr lang="en-US" sz="24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cs typeface="+mj-cs"/>
                        </a:rPr>
                        <a:t>28</a:t>
                      </a:r>
                      <a:endParaRPr lang="en-US" sz="2400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cs typeface="+mj-cs"/>
                        </a:rPr>
                        <a:t>รวม</a:t>
                      </a:r>
                      <a:endParaRPr lang="en-US" sz="2400" b="1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cs typeface="+mj-cs"/>
                        </a:rPr>
                        <a:t>21</a:t>
                      </a:r>
                      <a:endParaRPr lang="en-US" sz="2400" b="1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cs typeface="+mj-cs"/>
                        </a:rPr>
                        <a:t>51</a:t>
                      </a:r>
                      <a:endParaRPr lang="en-US" sz="2400" b="1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cs typeface="+mj-cs"/>
                        </a:rPr>
                        <a:t>72</a:t>
                      </a:r>
                      <a:endParaRPr lang="en-US" sz="24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กล่องข้อความ 5"/>
          <p:cNvSpPr txBox="1"/>
          <p:nvPr/>
        </p:nvSpPr>
        <p:spPr>
          <a:xfrm>
            <a:off x="1641230" y="6362726"/>
            <a:ext cx="7010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CordiaUPC" panose="020B0304020202020204" pitchFamily="34" charset="-34"/>
                <a:cs typeface="+mj-cs"/>
              </a:rPr>
              <a:t>รวมเป็นจำนวนเงินทั้งสิ้น 51</a:t>
            </a:r>
            <a:r>
              <a:rPr lang="en-US" sz="2400" b="1" dirty="0">
                <a:latin typeface="CordiaUPC" panose="020B0304020202020204" pitchFamily="34" charset="-34"/>
                <a:cs typeface="+mj-cs"/>
              </a:rPr>
              <a:t>x90,000 </a:t>
            </a:r>
            <a:r>
              <a:rPr lang="th-TH" sz="2400" b="1" dirty="0">
                <a:latin typeface="CordiaUPC" panose="020B0304020202020204" pitchFamily="34" charset="-34"/>
                <a:cs typeface="+mj-cs"/>
              </a:rPr>
              <a:t>บาท/เครื่อง </a:t>
            </a:r>
            <a:r>
              <a:rPr lang="en-US" sz="2400" b="1" dirty="0">
                <a:latin typeface="CordiaUPC" panose="020B0304020202020204" pitchFamily="34" charset="-34"/>
                <a:cs typeface="+mj-cs"/>
              </a:rPr>
              <a:t>= 4,5</a:t>
            </a:r>
            <a:r>
              <a:rPr lang="th-TH" sz="2400" b="1" dirty="0">
                <a:latin typeface="CordiaUPC" panose="020B0304020202020204" pitchFamily="34" charset="-34"/>
                <a:cs typeface="+mj-cs"/>
              </a:rPr>
              <a:t>9</a:t>
            </a:r>
            <a:r>
              <a:rPr lang="en-US" sz="2400" b="1" dirty="0">
                <a:latin typeface="CordiaUPC" panose="020B0304020202020204" pitchFamily="34" charset="-34"/>
                <a:cs typeface="+mj-cs"/>
              </a:rPr>
              <a:t>0,000 </a:t>
            </a:r>
            <a:r>
              <a:rPr lang="th-TH" sz="2400" b="1" dirty="0">
                <a:latin typeface="CordiaUPC" panose="020B0304020202020204" pitchFamily="34" charset="-34"/>
                <a:cs typeface="+mj-cs"/>
              </a:rPr>
              <a:t>บาท</a:t>
            </a:r>
            <a:endParaRPr lang="en-US" sz="2400" b="1" dirty="0">
              <a:latin typeface="CordiaUPC" panose="020B0304020202020204" pitchFamily="34" charset="-34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23711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0F68ACD-9515-767A-425C-065EA9142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385666"/>
            <a:ext cx="7920038" cy="566738"/>
          </a:xfrm>
          <a:noFill/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defRPr/>
            </a:pPr>
            <a:r>
              <a:rPr lang="th-TH" sz="3200" b="1" dirty="0"/>
              <a:t>ข้อมูลรถดับเพลิง รถบรรทุกน้ำ เทศบาลนครขอนแก่น</a:t>
            </a:r>
          </a:p>
        </p:txBody>
      </p:sp>
      <p:graphicFrame>
        <p:nvGraphicFramePr>
          <p:cNvPr id="6" name="ตัวแทนเนื้อหา 5">
            <a:extLst>
              <a:ext uri="{FF2B5EF4-FFF2-40B4-BE49-F238E27FC236}">
                <a16:creationId xmlns:a16="http://schemas.microsoft.com/office/drawing/2014/main" id="{80859F6E-39CE-A82A-AAAD-F64347DDCF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6897872"/>
              </p:ext>
            </p:extLst>
          </p:nvPr>
        </p:nvGraphicFramePr>
        <p:xfrm>
          <a:off x="179388" y="1461191"/>
          <a:ext cx="8856662" cy="4752976"/>
        </p:xfrm>
        <a:graphic>
          <a:graphicData uri="http://schemas.openxmlformats.org/drawingml/2006/table">
            <a:tbl>
              <a:tblPr firstRow="1" firstCol="1" bandRow="1"/>
              <a:tblGrid>
                <a:gridCol w="10800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37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7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53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482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alibri"/>
                          <a:cs typeface="+mj-cs"/>
                        </a:rPr>
                        <a:t>ศูนย์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Calibri"/>
                        <a:cs typeface="+mj-cs"/>
                      </a:endParaRPr>
                    </a:p>
                  </a:txBody>
                  <a:tcPr marL="68591" marR="685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alibri"/>
                          <a:cs typeface="+mj-cs"/>
                        </a:rPr>
                        <a:t>ชื่อสถานี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Calibri"/>
                        <a:cs typeface="+mj-cs"/>
                      </a:endParaRPr>
                    </a:p>
                  </a:txBody>
                  <a:tcPr marL="68591" marR="685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alibri"/>
                          <a:cs typeface="+mj-cs"/>
                        </a:rPr>
                        <a:t>รถดับเพลิง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Calibri"/>
                        <a:cs typeface="+mj-cs"/>
                      </a:endParaRPr>
                    </a:p>
                  </a:txBody>
                  <a:tcPr marL="68591" marR="685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alibri"/>
                          <a:cs typeface="+mj-cs"/>
                        </a:rPr>
                        <a:t>รถบรรทุกน้ำ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Calibri"/>
                        <a:cs typeface="+mj-cs"/>
                      </a:endParaRPr>
                    </a:p>
                  </a:txBody>
                  <a:tcPr marL="68591" marR="685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9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effectLst/>
                          <a:latin typeface="TH SarabunPSK" panose="020B0500040200020003" pitchFamily="34" charset="-34"/>
                          <a:ea typeface="Calibri"/>
                          <a:cs typeface="+mj-cs"/>
                        </a:rPr>
                        <a:t>1</a:t>
                      </a:r>
                      <a:endParaRPr lang="en-US" sz="2800" b="1" dirty="0">
                        <a:effectLst/>
                        <a:latin typeface="TH SarabunPSK" panose="020B0500040200020003" pitchFamily="34" charset="-34"/>
                        <a:ea typeface="Calibri"/>
                        <a:cs typeface="+mj-cs"/>
                      </a:endParaRPr>
                    </a:p>
                  </a:txBody>
                  <a:tcPr marL="68591" marR="685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effectLst/>
                          <a:latin typeface="TH SarabunPSK" panose="020B0500040200020003" pitchFamily="34" charset="-34"/>
                          <a:ea typeface="Calibri"/>
                          <a:cs typeface="+mj-cs"/>
                        </a:rPr>
                        <a:t>สถานีดับเพลิงศรีจันทร์</a:t>
                      </a:r>
                      <a:endParaRPr lang="en-US" sz="2800" b="1" dirty="0">
                        <a:effectLst/>
                        <a:latin typeface="TH SarabunPSK" panose="020B0500040200020003" pitchFamily="34" charset="-34"/>
                        <a:ea typeface="Calibri"/>
                        <a:cs typeface="+mj-cs"/>
                      </a:endParaRPr>
                    </a:p>
                  </a:txBody>
                  <a:tcPr marL="68591" marR="685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/>
                          <a:cs typeface="+mj-cs"/>
                        </a:rPr>
                        <a:t>4 คัน</a:t>
                      </a:r>
                      <a:endParaRPr lang="en-US" sz="28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/>
                        <a:cs typeface="+mj-cs"/>
                      </a:endParaRPr>
                    </a:p>
                  </a:txBody>
                  <a:tcPr marL="68591" marR="685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/>
                          <a:cs typeface="+mj-cs"/>
                        </a:rPr>
                        <a:t>1 คัน</a:t>
                      </a:r>
                      <a:endParaRPr lang="en-US" sz="28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/>
                        <a:cs typeface="+mj-cs"/>
                      </a:endParaRPr>
                    </a:p>
                  </a:txBody>
                  <a:tcPr marL="68591" marR="685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89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effectLst/>
                          <a:latin typeface="TH SarabunPSK" panose="020B0500040200020003" pitchFamily="34" charset="-34"/>
                          <a:ea typeface="Calibri"/>
                          <a:cs typeface="+mj-cs"/>
                        </a:rPr>
                        <a:t>2</a:t>
                      </a:r>
                      <a:endParaRPr lang="en-US" sz="2800" b="1" dirty="0">
                        <a:effectLst/>
                        <a:latin typeface="TH SarabunPSK" panose="020B0500040200020003" pitchFamily="34" charset="-34"/>
                        <a:ea typeface="Calibri"/>
                        <a:cs typeface="+mj-cs"/>
                      </a:endParaRPr>
                    </a:p>
                  </a:txBody>
                  <a:tcPr marL="68591" marR="685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effectLst/>
                          <a:latin typeface="TH SarabunPSK" panose="020B0500040200020003" pitchFamily="34" charset="-34"/>
                          <a:ea typeface="Calibri"/>
                          <a:cs typeface="+mj-cs"/>
                        </a:rPr>
                        <a:t>สถานีดับเพลิงเมืองเก่า</a:t>
                      </a:r>
                      <a:endParaRPr lang="en-US" sz="2800" b="1" dirty="0">
                        <a:effectLst/>
                        <a:latin typeface="TH SarabunPSK" panose="020B0500040200020003" pitchFamily="34" charset="-34"/>
                        <a:ea typeface="Calibri"/>
                        <a:cs typeface="+mj-cs"/>
                      </a:endParaRPr>
                    </a:p>
                  </a:txBody>
                  <a:tcPr marL="68591" marR="685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/>
                          <a:cs typeface="+mj-cs"/>
                        </a:rPr>
                        <a:t>1 คัน</a:t>
                      </a:r>
                      <a:endParaRPr lang="en-US" sz="28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/>
                        <a:cs typeface="+mj-cs"/>
                      </a:endParaRPr>
                    </a:p>
                  </a:txBody>
                  <a:tcPr marL="68591" marR="685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/>
                          <a:cs typeface="+mj-cs"/>
                        </a:rPr>
                        <a:t>1 คัน</a:t>
                      </a:r>
                      <a:endParaRPr lang="en-US" sz="28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/>
                        <a:cs typeface="+mj-cs"/>
                      </a:endParaRPr>
                    </a:p>
                  </a:txBody>
                  <a:tcPr marL="68591" marR="685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90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effectLst/>
                          <a:latin typeface="TH SarabunPSK" panose="020B0500040200020003" pitchFamily="34" charset="-34"/>
                          <a:ea typeface="Calibri"/>
                          <a:cs typeface="+mj-cs"/>
                        </a:rPr>
                        <a:t>3</a:t>
                      </a:r>
                      <a:endParaRPr lang="en-US" sz="2800" b="1" dirty="0">
                        <a:effectLst/>
                        <a:latin typeface="TH SarabunPSK" panose="020B0500040200020003" pitchFamily="34" charset="-34"/>
                        <a:ea typeface="Calibri"/>
                        <a:cs typeface="+mj-cs"/>
                      </a:endParaRPr>
                    </a:p>
                  </a:txBody>
                  <a:tcPr marL="68591" marR="685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effectLst/>
                          <a:latin typeface="TH SarabunPSK" panose="020B0500040200020003" pitchFamily="34" charset="-34"/>
                          <a:ea typeface="Calibri"/>
                          <a:cs typeface="+mj-cs"/>
                        </a:rPr>
                        <a:t>สถานีดับเพลิงหนองแวงตราชู</a:t>
                      </a:r>
                      <a:endParaRPr lang="en-US" sz="2800" b="1" dirty="0">
                        <a:effectLst/>
                        <a:latin typeface="TH SarabunPSK" panose="020B0500040200020003" pitchFamily="34" charset="-34"/>
                        <a:ea typeface="Calibri"/>
                        <a:cs typeface="+mj-cs"/>
                      </a:endParaRPr>
                    </a:p>
                  </a:txBody>
                  <a:tcPr marL="68591" marR="685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/>
                          <a:cs typeface="+mj-cs"/>
                        </a:rPr>
                        <a:t>1 คัน</a:t>
                      </a:r>
                      <a:endParaRPr lang="en-US" sz="28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/>
                        <a:cs typeface="+mj-cs"/>
                      </a:endParaRPr>
                    </a:p>
                  </a:txBody>
                  <a:tcPr marL="68591" marR="685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/>
                          <a:cs typeface="+mj-cs"/>
                        </a:rPr>
                        <a:t>1 คัน</a:t>
                      </a:r>
                      <a:endParaRPr lang="en-US" sz="28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/>
                        <a:cs typeface="+mj-cs"/>
                      </a:endParaRPr>
                    </a:p>
                  </a:txBody>
                  <a:tcPr marL="68591" marR="685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89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effectLst/>
                          <a:latin typeface="TH SarabunPSK" panose="020B0500040200020003" pitchFamily="34" charset="-34"/>
                          <a:ea typeface="Calibri"/>
                          <a:cs typeface="+mj-cs"/>
                        </a:rPr>
                        <a:t>4</a:t>
                      </a:r>
                      <a:endParaRPr lang="en-US" sz="2800" b="1" dirty="0">
                        <a:effectLst/>
                        <a:latin typeface="TH SarabunPSK" panose="020B0500040200020003" pitchFamily="34" charset="-34"/>
                        <a:ea typeface="Calibri"/>
                        <a:cs typeface="+mj-cs"/>
                      </a:endParaRPr>
                    </a:p>
                  </a:txBody>
                  <a:tcPr marL="68591" marR="685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dirty="0">
                          <a:effectLst/>
                          <a:latin typeface="TH SarabunPSK" panose="020B0500040200020003" pitchFamily="34" charset="-34"/>
                          <a:ea typeface="Calibri"/>
                          <a:cs typeface="+mj-cs"/>
                        </a:rPr>
                        <a:t>สถานีดับเพลิงบึงทุ่งสร้าง</a:t>
                      </a:r>
                      <a:endParaRPr lang="en-US" sz="2800" b="1" dirty="0">
                        <a:effectLst/>
                        <a:latin typeface="TH SarabunPSK" panose="020B0500040200020003" pitchFamily="34" charset="-34"/>
                        <a:ea typeface="Calibri"/>
                        <a:cs typeface="+mj-cs"/>
                      </a:endParaRPr>
                    </a:p>
                  </a:txBody>
                  <a:tcPr marL="68591" marR="685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/>
                          <a:cs typeface="+mj-cs"/>
                        </a:rPr>
                        <a:t>1 คัน</a:t>
                      </a:r>
                      <a:endParaRPr lang="en-US" sz="28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/>
                        <a:cs typeface="+mj-cs"/>
                      </a:endParaRPr>
                    </a:p>
                  </a:txBody>
                  <a:tcPr marL="68591" marR="685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/>
                          <a:cs typeface="+mj-cs"/>
                        </a:rPr>
                        <a:t>1 คัน</a:t>
                      </a:r>
                      <a:endParaRPr lang="en-US" sz="28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/>
                        <a:cs typeface="+mj-cs"/>
                      </a:endParaRPr>
                    </a:p>
                  </a:txBody>
                  <a:tcPr marL="68591" marR="685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905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/>
                          <a:cs typeface="+mj-cs"/>
                        </a:rPr>
                        <a:t>5</a:t>
                      </a:r>
                      <a:endParaRPr lang="en-US" sz="28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/>
                        <a:cs typeface="+mj-cs"/>
                      </a:endParaRPr>
                    </a:p>
                  </a:txBody>
                  <a:tcPr marL="68591" marR="685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/>
                          <a:cs typeface="+mj-cs"/>
                        </a:rPr>
                        <a:t>ศูนย์ อปพร. (สนับสนุน 4 สถานี)</a:t>
                      </a:r>
                      <a:endParaRPr lang="en-US" sz="28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/>
                        <a:cs typeface="+mj-cs"/>
                      </a:endParaRPr>
                    </a:p>
                  </a:txBody>
                  <a:tcPr marL="68591" marR="685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/>
                          <a:cs typeface="+mj-cs"/>
                        </a:rPr>
                        <a:t>1 คัน</a:t>
                      </a:r>
                      <a:endParaRPr lang="en-US" sz="28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/>
                        <a:cs typeface="+mj-cs"/>
                      </a:endParaRPr>
                    </a:p>
                  </a:txBody>
                  <a:tcPr marL="68591" marR="685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/>
                          <a:cs typeface="+mj-cs"/>
                        </a:rPr>
                        <a:t>-ไม่มี-</a:t>
                      </a:r>
                      <a:endParaRPr lang="en-US" sz="28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/>
                        <a:cs typeface="+mj-cs"/>
                      </a:endParaRPr>
                    </a:p>
                  </a:txBody>
                  <a:tcPr marL="68591" marR="685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9807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/>
                          <a:cs typeface="+mj-cs"/>
                        </a:rPr>
                        <a:t> </a:t>
                      </a:r>
                      <a:r>
                        <a:rPr lang="th-TH" sz="2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+mj-cs"/>
                        </a:rPr>
                        <a:t>รวมทั้งสิ้น</a:t>
                      </a:r>
                      <a:endParaRPr lang="en-US" sz="28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+mj-cs"/>
                      </a:endParaRPr>
                    </a:p>
                  </a:txBody>
                  <a:tcPr marL="68591" marR="685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/>
                          <a:cs typeface="TH SarabunPSK" panose="020B0500040200020003" pitchFamily="34" charset="-34"/>
                        </a:rPr>
                        <a:t>รวมทั้งสิ้น</a:t>
                      </a:r>
                      <a:endParaRPr lang="en-US" sz="24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68593" marR="685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/>
                          <a:cs typeface="+mj-cs"/>
                        </a:rPr>
                        <a:t>8 คัน</a:t>
                      </a:r>
                      <a:endParaRPr lang="en-US" sz="28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/>
                        <a:cs typeface="+mj-cs"/>
                      </a:endParaRPr>
                    </a:p>
                  </a:txBody>
                  <a:tcPr marL="68591" marR="685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/>
                          <a:cs typeface="+mj-cs"/>
                        </a:rPr>
                        <a:t>4 คัน</a:t>
                      </a:r>
                      <a:endParaRPr lang="en-US" sz="28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/>
                        <a:cs typeface="+mj-cs"/>
                      </a:endParaRPr>
                    </a:p>
                  </a:txBody>
                  <a:tcPr marL="68591" marR="685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C74CAAB8-EDC5-16E0-C9C2-A00E6A124ACF}"/>
              </a:ext>
            </a:extLst>
          </p:cNvPr>
          <p:cNvSpPr txBox="1"/>
          <p:nvPr/>
        </p:nvSpPr>
        <p:spPr>
          <a:xfrm>
            <a:off x="5150069" y="6299664"/>
            <a:ext cx="38859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2800" b="1" dirty="0">
                <a:solidFill>
                  <a:srgbClr val="FF0000"/>
                </a:solidFill>
                <a:effectLst/>
                <a:latin typeface="TH SarabunPSK" panose="020B0500040200020003" pitchFamily="34" charset="-34"/>
                <a:cs typeface="+mj-cs"/>
              </a:rPr>
              <a:t>อัตรากำลังพนักงานขับรถ  มี 20 คน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18262F3A-8E09-871D-5333-4B3C87782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25" y="140138"/>
            <a:ext cx="1031647" cy="105779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A22578F-F161-78B3-7148-D287A85E3D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66906"/>
            <a:ext cx="9143999" cy="903247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th-TH" sz="3200" b="1" dirty="0"/>
              <a:t>ใบเสนอราคา</a:t>
            </a:r>
            <a:endParaRPr lang="en-US" sz="3200" b="1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67D8960E-1CF3-43AC-B377-5774E6759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046" y="942277"/>
            <a:ext cx="3434862" cy="580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0309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A22578F-F161-78B3-7148-D287A85E3D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66906"/>
            <a:ext cx="9143999" cy="903247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th-TH" sz="3200" b="1" dirty="0"/>
              <a:t>ใบเสนอราคา</a:t>
            </a:r>
            <a:endParaRPr lang="en-US" sz="3200" b="1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EE0EA360-6707-4AC8-989D-B543B8484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955707"/>
            <a:ext cx="3645877" cy="577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771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A22578F-F161-78B3-7148-D287A85E3D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66906"/>
            <a:ext cx="9143999" cy="903247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th-TH" sz="3200" b="1" dirty="0"/>
              <a:t>ใบเสนอราคา</a:t>
            </a:r>
            <a:endParaRPr lang="en-US" sz="3200" b="1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48BEA902-9E90-4557-B005-D81499327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354" y="947655"/>
            <a:ext cx="4198274" cy="581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097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C00612C-F82F-D2FE-0267-E1BE8D6E1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603"/>
            <a:ext cx="9144000" cy="1057793"/>
          </a:xfrm>
        </p:spPr>
        <p:txBody>
          <a:bodyPr anchor="ctr"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defRPr/>
            </a:pPr>
            <a:r>
              <a:rPr lang="th-TH" sz="3600" b="1" dirty="0">
                <a:latin typeface="Angsana New (หัวเรื่อง)"/>
              </a:rPr>
              <a:t>ความต้องการรถดับเพลิง รถบรรทุกน้ำ</a:t>
            </a:r>
          </a:p>
        </p:txBody>
      </p:sp>
      <p:graphicFrame>
        <p:nvGraphicFramePr>
          <p:cNvPr id="6" name="ตัวแทนเนื้อหา 5">
            <a:extLst>
              <a:ext uri="{FF2B5EF4-FFF2-40B4-BE49-F238E27FC236}">
                <a16:creationId xmlns:a16="http://schemas.microsoft.com/office/drawing/2014/main" id="{176B8B56-EBE6-4509-CDF4-C1A7E48B76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9445502"/>
              </p:ext>
            </p:extLst>
          </p:nvPr>
        </p:nvGraphicFramePr>
        <p:xfrm>
          <a:off x="110358" y="2312164"/>
          <a:ext cx="8923283" cy="1401764"/>
        </p:xfrm>
        <a:graphic>
          <a:graphicData uri="http://schemas.openxmlformats.org/drawingml/2006/table">
            <a:tbl>
              <a:tblPr firstRow="1" firstCol="1" bandRow="1"/>
              <a:tblGrid>
                <a:gridCol w="2724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61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824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08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alibri"/>
                          <a:cs typeface="+mj-cs"/>
                        </a:rPr>
                        <a:t>รถดับเพลิง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Calibri"/>
                        <a:cs typeface="+mj-cs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b="1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alibri"/>
                          <a:cs typeface="+mj-cs"/>
                        </a:rPr>
                        <a:t>รถบรรทุกน้ำ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Calibri"/>
                        <a:cs typeface="+mj-cs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68593" marR="685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088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/>
                          <a:cs typeface="+mj-cs"/>
                        </a:rPr>
                        <a:t>มี 8 คัน</a:t>
                      </a:r>
                      <a:endParaRPr lang="en-US" sz="32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/>
                        <a:cs typeface="+mj-cs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/>
                          <a:cs typeface="+mj-cs"/>
                        </a:rPr>
                        <a:t>ใช้งานได้ 4 คัน</a:t>
                      </a:r>
                      <a:endParaRPr lang="en-US" sz="32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/>
                        <a:cs typeface="+mj-cs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/>
                          <a:cs typeface="+mj-cs"/>
                        </a:rPr>
                        <a:t>รอจำหน่าย 4 คัน</a:t>
                      </a:r>
                      <a:endParaRPr lang="en-US" sz="32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/>
                        <a:cs typeface="+mj-cs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ชื่อเรื่อง 1">
            <a:extLst>
              <a:ext uri="{FF2B5EF4-FFF2-40B4-BE49-F238E27FC236}">
                <a16:creationId xmlns:a16="http://schemas.microsoft.com/office/drawing/2014/main" id="{9E275623-56EF-35F4-D422-5642DBDFFE54}"/>
              </a:ext>
            </a:extLst>
          </p:cNvPr>
          <p:cNvSpPr txBox="1">
            <a:spLocks/>
          </p:cNvSpPr>
          <p:nvPr/>
        </p:nvSpPr>
        <p:spPr>
          <a:xfrm>
            <a:off x="5256" y="1311598"/>
            <a:ext cx="9144000" cy="92215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anchor="ctr"/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  <a:cs typeface="DilleniaUPC" pitchFamily="18" charset="-34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  <a:cs typeface="DilleniaUPC" pitchFamily="18" charset="-34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  <a:cs typeface="DilleniaUPC" pitchFamily="18" charset="-34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  <a:cs typeface="DilleniaUPC" pitchFamily="18" charset="-34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  <a:cs typeface="DilleniaUPC" pitchFamily="18" charset="-34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  <a:cs typeface="DilleniaUPC" pitchFamily="18" charset="-34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  <a:cs typeface="DilleniaUPC" pitchFamily="18" charset="-34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  <a:cs typeface="DilleniaUPC" pitchFamily="18" charset="-34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  <a:defRPr/>
            </a:pPr>
            <a:r>
              <a:rPr lang="th-TH" sz="32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รถดับเพลิง 1 คัน ต่อ รถบรรทุกน้ำ 1 คัน ในการออกเผชิญเหตุ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B4995B9-5723-A0FD-A5D3-BF6853000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82" y="184498"/>
            <a:ext cx="1031647" cy="1057794"/>
          </a:xfrm>
          <a:prstGeom prst="rect">
            <a:avLst/>
          </a:prstGeom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C038AF5A-0A66-B6C3-400D-D36F1A307029}"/>
              </a:ext>
            </a:extLst>
          </p:cNvPr>
          <p:cNvSpPr txBox="1"/>
          <p:nvPr/>
        </p:nvSpPr>
        <p:spPr>
          <a:xfrm>
            <a:off x="761999" y="5546402"/>
            <a:ext cx="7798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u="sng" dirty="0">
                <a:cs typeface="+mj-cs"/>
              </a:rPr>
              <a:t>หมายเหตุ</a:t>
            </a:r>
          </a:p>
          <a:p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1</a:t>
            </a:r>
            <a:r>
              <a:rPr lang="th-TH" sz="2400" dirty="0">
                <a:cs typeface="+mj-cs"/>
              </a:rPr>
              <a:t>) รถดับเพลิงบรรจุน้ำได้น้อยกว่ารถบรรทุกน้ำ</a:t>
            </a:r>
          </a:p>
          <a:p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2</a:t>
            </a:r>
            <a:r>
              <a:rPr lang="th-TH" sz="2400" dirty="0">
                <a:cs typeface="+mj-cs"/>
              </a:rPr>
              <a:t>) รถบรรทุกน้ำ 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6,000</a:t>
            </a:r>
            <a:r>
              <a:rPr lang="th-TH" sz="2400" dirty="0">
                <a:cs typeface="+mj-cs"/>
              </a:rPr>
              <a:t> ลิตร ใช้ดับเพลิงได้ 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5</a:t>
            </a:r>
            <a:r>
              <a:rPr lang="th-TH" sz="2400" dirty="0">
                <a:cs typeface="+mj-cs"/>
              </a:rPr>
              <a:t> นาที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E89B3A85-26F3-BC0E-8DF3-8AB588C413D4}"/>
              </a:ext>
            </a:extLst>
          </p:cNvPr>
          <p:cNvSpPr txBox="1"/>
          <p:nvPr/>
        </p:nvSpPr>
        <p:spPr>
          <a:xfrm>
            <a:off x="761999" y="3792335"/>
            <a:ext cx="761999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th-TH" sz="2800" b="1" dirty="0">
                <a:solidFill>
                  <a:schemeClr val="tx1"/>
                </a:solidFill>
                <a:latin typeface="Angsana New" panose="02020603050405020304" pitchFamily="18" charset="-34"/>
                <a:cs typeface="+mj-cs"/>
              </a:rPr>
              <a:t>ตาม ร่าง พ.ร.บ. งบเงินอุดหนุนเฉพาะกิจ</a:t>
            </a:r>
          </a:p>
          <a:p>
            <a:pPr algn="l">
              <a:defRPr/>
            </a:pPr>
            <a:r>
              <a:rPr lang="th-TH" sz="2800" b="1" dirty="0">
                <a:solidFill>
                  <a:srgbClr val="FF0000"/>
                </a:solidFill>
                <a:cs typeface="+mj-cs"/>
              </a:rPr>
              <a:t>รถบรรทุก (ดีเซล) ขนาด </a:t>
            </a:r>
            <a:r>
              <a:rPr lang="en-US" sz="2800" b="1" dirty="0">
                <a:solidFill>
                  <a:srgbClr val="FF0000"/>
                </a:solidFill>
                <a:latin typeface="Angsana New" panose="02020603050405020304" pitchFamily="18" charset="-34"/>
                <a:cs typeface="+mj-cs"/>
              </a:rPr>
              <a:t>6</a:t>
            </a:r>
            <a:r>
              <a:rPr lang="th-TH" sz="2800" b="1" dirty="0">
                <a:solidFill>
                  <a:srgbClr val="FF0000"/>
                </a:solidFill>
                <a:cs typeface="+mj-cs"/>
              </a:rPr>
              <a:t> ตัน </a:t>
            </a:r>
            <a:r>
              <a:rPr lang="en-US" sz="2800" b="1" dirty="0">
                <a:solidFill>
                  <a:srgbClr val="FF0000"/>
                </a:solidFill>
                <a:latin typeface="Angsana New" panose="02020603050405020304" pitchFamily="18" charset="-34"/>
                <a:cs typeface="+mj-cs"/>
              </a:rPr>
              <a:t>6</a:t>
            </a:r>
            <a:r>
              <a:rPr lang="th-TH" sz="2800" b="1" dirty="0">
                <a:solidFill>
                  <a:srgbClr val="FF0000"/>
                </a:solidFill>
                <a:cs typeface="+mj-cs"/>
              </a:rPr>
              <a:t> ล้อ ปริมาตรกระบอกสูบไม่ต่ำกว่า </a:t>
            </a:r>
            <a:r>
              <a:rPr lang="en-US" sz="2800" b="1" dirty="0">
                <a:solidFill>
                  <a:srgbClr val="FF0000"/>
                </a:solidFill>
                <a:latin typeface="Angsana New" panose="02020603050405020304" pitchFamily="18" charset="-34"/>
                <a:cs typeface="+mj-cs"/>
              </a:rPr>
              <a:t>6,000</a:t>
            </a:r>
            <a:r>
              <a:rPr lang="th-TH" sz="2800" b="1" dirty="0">
                <a:solidFill>
                  <a:srgbClr val="FF0000"/>
                </a:solidFill>
                <a:cs typeface="+mj-cs"/>
              </a:rPr>
              <a:t> ซีซี </a:t>
            </a:r>
          </a:p>
          <a:p>
            <a:pPr algn="l">
              <a:defRPr/>
            </a:pPr>
            <a:r>
              <a:rPr lang="th-TH" sz="2800" b="1" dirty="0">
                <a:solidFill>
                  <a:srgbClr val="FF0000"/>
                </a:solidFill>
                <a:cs typeface="+mj-cs"/>
              </a:rPr>
              <a:t>หรือกำลังเครื่องยนต์สูงสุดไม่ต่ำกว่า </a:t>
            </a:r>
            <a:r>
              <a:rPr lang="en-US" sz="2800" b="1" dirty="0">
                <a:solidFill>
                  <a:srgbClr val="FF0000"/>
                </a:solidFill>
                <a:latin typeface="Angsana New" panose="02020603050405020304" pitchFamily="18" charset="-34"/>
                <a:cs typeface="+mj-cs"/>
              </a:rPr>
              <a:t>170</a:t>
            </a:r>
            <a:r>
              <a:rPr lang="th-TH" sz="2800" b="1" dirty="0">
                <a:solidFill>
                  <a:srgbClr val="FF0000"/>
                </a:solidFill>
                <a:cs typeface="+mj-cs"/>
              </a:rPr>
              <a:t> กิโลวัตต์ แบบบรรทุกน้ำ </a:t>
            </a:r>
          </a:p>
          <a:p>
            <a:pPr algn="l">
              <a:defRPr/>
            </a:pPr>
            <a:r>
              <a:rPr lang="th-TH" sz="2800" b="1" dirty="0">
                <a:solidFill>
                  <a:srgbClr val="FF0000"/>
                </a:solidFill>
                <a:cs typeface="+mj-cs"/>
              </a:rPr>
              <a:t>คันละ </a:t>
            </a:r>
            <a:r>
              <a:rPr lang="en-US" sz="2800" b="1" dirty="0">
                <a:solidFill>
                  <a:srgbClr val="FF0000"/>
                </a:solidFill>
                <a:latin typeface="Angsana New" panose="02020603050405020304" pitchFamily="18" charset="-34"/>
                <a:cs typeface="+mj-cs"/>
              </a:rPr>
              <a:t>2,563,000</a:t>
            </a:r>
            <a:r>
              <a:rPr lang="th-TH" sz="2800" b="1" dirty="0">
                <a:solidFill>
                  <a:srgbClr val="FF0000"/>
                </a:solidFill>
                <a:cs typeface="+mj-cs"/>
              </a:rPr>
              <a:t>บาท จำนวน </a:t>
            </a:r>
            <a:r>
              <a:rPr lang="en-US" sz="2800" b="1" dirty="0">
                <a:solidFill>
                  <a:srgbClr val="FF0000"/>
                </a:solidFill>
                <a:latin typeface="Angsana New" panose="02020603050405020304" pitchFamily="18" charset="-34"/>
                <a:cs typeface="+mj-cs"/>
              </a:rPr>
              <a:t>2</a:t>
            </a:r>
            <a:r>
              <a:rPr lang="th-TH" sz="2800" b="1" dirty="0">
                <a:solidFill>
                  <a:srgbClr val="FF0000"/>
                </a:solidFill>
                <a:cs typeface="+mj-cs"/>
              </a:rPr>
              <a:t> คัน รวมเป็นเงิน </a:t>
            </a:r>
            <a:r>
              <a:rPr lang="en-US" sz="2800" b="1" dirty="0">
                <a:solidFill>
                  <a:srgbClr val="FF0000"/>
                </a:solidFill>
                <a:latin typeface="Angsana New" panose="02020603050405020304" pitchFamily="18" charset="-34"/>
                <a:cs typeface="+mj-cs"/>
              </a:rPr>
              <a:t>5,126,000</a:t>
            </a:r>
            <a:r>
              <a:rPr lang="th-TH" sz="2800" b="1" dirty="0">
                <a:solidFill>
                  <a:srgbClr val="FF0000"/>
                </a:solidFill>
                <a:cs typeface="+mj-cs"/>
              </a:rPr>
              <a:t> บาท</a:t>
            </a:r>
            <a:endParaRPr lang="th-TH" sz="2800" b="1" dirty="0">
              <a:solidFill>
                <a:schemeClr val="tx1"/>
              </a:solidFill>
              <a:latin typeface="Angsana New" panose="02020603050405020304" pitchFamily="18" charset="-34"/>
              <a:cs typeface="+mj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C00612C-F82F-D2FE-0267-E1BE8D6E1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603"/>
            <a:ext cx="9144000" cy="1057793"/>
          </a:xfrm>
        </p:spPr>
        <p:txBody>
          <a:bodyPr anchor="ctr"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defRPr/>
            </a:pPr>
            <a:r>
              <a:rPr lang="th-TH" sz="3600" b="1" dirty="0">
                <a:latin typeface="Angsana New (หัวเรื่อง)"/>
              </a:rPr>
              <a:t>รถบรรทุกน้ำ </a:t>
            </a:r>
            <a:r>
              <a:rPr lang="th-TH" sz="3600" b="1" kern="120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/>
                <a:cs typeface="+mj-cs"/>
              </a:rPr>
              <a:t>รอจำหน่าย 4 คัน</a:t>
            </a:r>
            <a:endParaRPr lang="th-TH" sz="3600" b="1" dirty="0">
              <a:latin typeface="Angsana New (หัวเรื่อง)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B4995B9-5723-A0FD-A5D3-BF6853000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82" y="184498"/>
            <a:ext cx="1031647" cy="1057794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EE5B95E3-3B06-0C5B-2C07-B4D0009075A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9" y="1401839"/>
            <a:ext cx="3173408" cy="2380593"/>
          </a:xfrm>
          <a:prstGeom prst="rect">
            <a:avLst/>
          </a:prstGeom>
        </p:spPr>
      </p:pic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428C828F-3667-142F-CC60-1BCA5523A181}"/>
              </a:ext>
            </a:extLst>
          </p:cNvPr>
          <p:cNvSpPr txBox="1"/>
          <p:nvPr/>
        </p:nvSpPr>
        <p:spPr>
          <a:xfrm>
            <a:off x="2398459" y="1242292"/>
            <a:ext cx="160282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2400" dirty="0">
                <a:cs typeface="+mj-cs"/>
              </a:rPr>
              <a:t>รถธารา 7 / 17 ปี</a:t>
            </a:r>
            <a:endParaRPr lang="en-US" sz="2400" dirty="0">
              <a:cs typeface="+mj-cs"/>
            </a:endParaRPr>
          </a:p>
        </p:txBody>
      </p:sp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A9F994FB-CBE5-AE19-CD62-6485837E6BB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2608" y="1401838"/>
            <a:ext cx="3173408" cy="2380593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8CA58738-8A83-8581-F4C7-9F4BF967D085}"/>
              </a:ext>
            </a:extLst>
          </p:cNvPr>
          <p:cNvSpPr txBox="1"/>
          <p:nvPr/>
        </p:nvSpPr>
        <p:spPr>
          <a:xfrm>
            <a:off x="6573188" y="1171005"/>
            <a:ext cx="160282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2400" dirty="0">
                <a:cs typeface="+mj-cs"/>
              </a:rPr>
              <a:t>รถธารา 5 / 19 ปี</a:t>
            </a:r>
          </a:p>
        </p:txBody>
      </p:sp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9C95970D-E596-C10D-9AEB-688F5963592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83" y="4392249"/>
            <a:ext cx="3173408" cy="2380593"/>
          </a:xfrm>
          <a:prstGeom prst="rect">
            <a:avLst/>
          </a:prstGeom>
        </p:spPr>
      </p:pic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5D787B9A-D967-CF4A-DD98-450D61428450}"/>
              </a:ext>
            </a:extLst>
          </p:cNvPr>
          <p:cNvSpPr txBox="1"/>
          <p:nvPr/>
        </p:nvSpPr>
        <p:spPr>
          <a:xfrm>
            <a:off x="2414583" y="4010520"/>
            <a:ext cx="160282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2400" dirty="0">
                <a:cs typeface="+mj-cs"/>
              </a:rPr>
              <a:t>รถธารา 4 / 19 ปี</a:t>
            </a:r>
          </a:p>
        </p:txBody>
      </p:sp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11FB0B98-6F27-9B58-D9AE-7FF8835492B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8439" y="4317277"/>
            <a:ext cx="3247577" cy="2436232"/>
          </a:xfrm>
          <a:prstGeom prst="rect">
            <a:avLst/>
          </a:prstGeom>
        </p:spPr>
      </p:pic>
      <p:sp>
        <p:nvSpPr>
          <p:cNvPr id="31" name="กล่องข้อความ 30">
            <a:extLst>
              <a:ext uri="{FF2B5EF4-FFF2-40B4-BE49-F238E27FC236}">
                <a16:creationId xmlns:a16="http://schemas.microsoft.com/office/drawing/2014/main" id="{1BE48790-9E3A-A7EE-80E3-0B7EE838BE93}"/>
              </a:ext>
            </a:extLst>
          </p:cNvPr>
          <p:cNvSpPr txBox="1"/>
          <p:nvPr/>
        </p:nvSpPr>
        <p:spPr>
          <a:xfrm>
            <a:off x="6589312" y="4086444"/>
            <a:ext cx="160282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2400" dirty="0">
                <a:cs typeface="+mj-cs"/>
              </a:rPr>
              <a:t>รถนาค 9 / 35 ปี</a:t>
            </a:r>
          </a:p>
        </p:txBody>
      </p:sp>
    </p:spTree>
    <p:extLst>
      <p:ext uri="{BB962C8B-B14F-4D97-AF65-F5344CB8AC3E}">
        <p14:creationId xmlns:p14="http://schemas.microsoft.com/office/powerpoint/2010/main" val="2168910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C00612C-F82F-D2FE-0267-E1BE8D6E1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603"/>
            <a:ext cx="9144000" cy="1057793"/>
          </a:xfrm>
        </p:spPr>
        <p:txBody>
          <a:bodyPr anchor="ctr"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defRPr/>
            </a:pPr>
            <a:r>
              <a:rPr lang="th-TH" sz="3600" b="1" dirty="0">
                <a:latin typeface="Angsana New (หัวเรื่อง)"/>
              </a:rPr>
              <a:t>รถบรรทุกน้ำ </a:t>
            </a:r>
            <a:r>
              <a:rPr lang="th-TH" sz="3600" b="1" kern="120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/>
                <a:cs typeface="+mj-cs"/>
              </a:rPr>
              <a:t>รอจำหน่าย 4 คัน</a:t>
            </a:r>
            <a:endParaRPr lang="th-TH" sz="3600" b="1" dirty="0">
              <a:latin typeface="Angsana New (หัวเรื่อง)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B4995B9-5723-A0FD-A5D3-BF6853000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82" y="184498"/>
            <a:ext cx="1031647" cy="1057794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58DDA26E-B44B-8D3A-9C78-82259E62645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6302" y="1393187"/>
            <a:ext cx="3413797" cy="2560925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80BB9CF6-9FE2-6A04-D066-7A0C57182DA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82" y="1393187"/>
            <a:ext cx="3413796" cy="2560925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ACD7514F-600B-3657-203A-8DB1230A903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82" y="4112576"/>
            <a:ext cx="3413798" cy="2560926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4D4B3C79-137C-6120-291C-F66D98112F1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25" y="4133596"/>
            <a:ext cx="3732853" cy="253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48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537B7A0-97FA-24D0-E39D-DEE03BB36ACA}"/>
              </a:ext>
            </a:extLst>
          </p:cNvPr>
          <p:cNvSpPr txBox="1">
            <a:spLocks/>
          </p:cNvSpPr>
          <p:nvPr/>
        </p:nvSpPr>
        <p:spPr>
          <a:xfrm>
            <a:off x="89694" y="692696"/>
            <a:ext cx="8964612" cy="55446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eaLnBrk="1" hangingPunct="1">
              <a:defRPr/>
            </a:pPr>
            <a:endParaRPr lang="th-TH" altLang="ko-KR" sz="700" b="1" dirty="0">
              <a:solidFill>
                <a:schemeClr val="tx1"/>
              </a:solidFill>
              <a:effectLst>
                <a:glow rad="63500">
                  <a:schemeClr val="bg1"/>
                </a:glow>
              </a:effectLst>
              <a:latin typeface="TH SarabunPSK" panose="020B0500040200020003" pitchFamily="34" charset="-34"/>
              <a:cs typeface="+mj-cs"/>
            </a:endParaRPr>
          </a:p>
          <a:p>
            <a:pPr algn="ctr" eaLnBrk="1" hangingPunct="1">
              <a:defRPr/>
            </a:pPr>
            <a:endParaRPr lang="th-TH" sz="5400" b="1" dirty="0">
              <a:solidFill>
                <a:schemeClr val="tx1"/>
              </a:solidFill>
              <a:latin typeface="TH SarabunPSK" panose="020B0500040200020003" pitchFamily="34" charset="-34"/>
              <a:cs typeface="+mj-cs"/>
            </a:endParaRPr>
          </a:p>
          <a:p>
            <a:pPr algn="ctr" eaLnBrk="1" hangingPunct="1">
              <a:defRPr/>
            </a:pPr>
            <a:r>
              <a:rPr lang="th-TH" sz="4000" b="1" dirty="0">
                <a:solidFill>
                  <a:srgbClr val="FF0000"/>
                </a:solidFill>
                <a:latin typeface="TH SarabunPSK" panose="020B0500040200020003" pitchFamily="34" charset="-34"/>
                <a:cs typeface="+mj-cs"/>
              </a:rPr>
              <a:t>สรุปสถิติการเกิดสาธารณภัย </a:t>
            </a:r>
          </a:p>
          <a:p>
            <a:pPr algn="ctr" eaLnBrk="1" hangingPunct="1">
              <a:defRPr/>
            </a:pPr>
            <a:r>
              <a:rPr lang="th-TH" sz="4000" b="1" dirty="0">
                <a:solidFill>
                  <a:srgbClr val="FF0000"/>
                </a:solidFill>
                <a:latin typeface="TH SarabunPSK" panose="020B0500040200020003" pitchFamily="34" charset="-34"/>
                <a:cs typeface="+mj-cs"/>
              </a:rPr>
              <a:t>ปี พ.ศ. 2564 – 2566</a:t>
            </a:r>
          </a:p>
          <a:p>
            <a:pPr algn="ctr" eaLnBrk="1" hangingPunct="1">
              <a:defRPr/>
            </a:pPr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+mj-cs"/>
              </a:rPr>
              <a:t> </a:t>
            </a:r>
            <a:br>
              <a:rPr lang="th-TH" sz="5400" b="1" dirty="0">
                <a:solidFill>
                  <a:schemeClr val="tx1"/>
                </a:solidFill>
                <a:latin typeface="TH SarabunPSK" panose="020B0500040200020003" pitchFamily="34" charset="-34"/>
                <a:cs typeface="+mj-cs"/>
              </a:rPr>
            </a:br>
            <a:r>
              <a:rPr lang="th-TH" sz="4000" b="1" dirty="0">
                <a:solidFill>
                  <a:schemeClr val="tx1"/>
                </a:solidFill>
                <a:latin typeface="TH SarabunPSK" panose="020B0500040200020003" pitchFamily="34" charset="-34"/>
                <a:cs typeface="+mj-cs"/>
              </a:rPr>
              <a:t>ปี พ.ศ. 2564 จำนวน 120 ครั้ง </a:t>
            </a:r>
            <a:br>
              <a:rPr lang="th-TH" sz="4000" b="1" dirty="0">
                <a:solidFill>
                  <a:schemeClr val="tx1"/>
                </a:solidFill>
                <a:latin typeface="TH SarabunPSK" panose="020B0500040200020003" pitchFamily="34" charset="-34"/>
                <a:cs typeface="+mj-cs"/>
              </a:rPr>
            </a:br>
            <a:r>
              <a:rPr lang="th-TH" sz="4000" b="1" dirty="0">
                <a:solidFill>
                  <a:schemeClr val="tx1"/>
                </a:solidFill>
                <a:latin typeface="TH SarabunPSK" panose="020B0500040200020003" pitchFamily="34" charset="-34"/>
                <a:cs typeface="+mj-cs"/>
              </a:rPr>
              <a:t>ปี พ.ศ. 2565 จำนวน 160 ครั้ง</a:t>
            </a:r>
            <a:br>
              <a:rPr lang="th-TH" sz="4000" b="1" dirty="0">
                <a:solidFill>
                  <a:schemeClr val="tx1"/>
                </a:solidFill>
                <a:latin typeface="TH SarabunPSK" panose="020B0500040200020003" pitchFamily="34" charset="-34"/>
                <a:cs typeface="+mj-cs"/>
              </a:rPr>
            </a:br>
            <a:r>
              <a:rPr lang="th-TH" sz="4000" b="1" dirty="0">
                <a:solidFill>
                  <a:schemeClr val="tx1"/>
                </a:solidFill>
                <a:latin typeface="TH SarabunPSK" panose="020B0500040200020003" pitchFamily="34" charset="-34"/>
                <a:cs typeface="+mj-cs"/>
              </a:rPr>
              <a:t>ปี พ.ศ. 2566 จำนวน 187 ครั้ง</a:t>
            </a:r>
            <a:endParaRPr lang="th-TH" sz="5400" b="1" dirty="0">
              <a:solidFill>
                <a:schemeClr val="tx1"/>
              </a:solidFill>
              <a:latin typeface="TH SarabunPSK" panose="020B0500040200020003" pitchFamily="34" charset="-34"/>
              <a:cs typeface="+mj-cs"/>
            </a:endParaRPr>
          </a:p>
          <a:p>
            <a:pPr algn="ctr" eaLnBrk="1" hangingPunct="1">
              <a:defRPr/>
            </a:pPr>
            <a:endParaRPr lang="th-TH" altLang="ko-KR" sz="6000" b="1" dirty="0">
              <a:solidFill>
                <a:schemeClr val="tx1"/>
              </a:solidFill>
              <a:effectLst>
                <a:glow rad="63500">
                  <a:schemeClr val="bg1"/>
                </a:glow>
              </a:effectLst>
              <a:latin typeface="TH SarabunPSK" panose="020B0500040200020003" pitchFamily="34" charset="-34"/>
              <a:cs typeface="+mj-cs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6019F64-7319-B49A-B899-FB428EC0C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10" y="1372167"/>
            <a:ext cx="1586487" cy="162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98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9B7D566-1DAE-1BEA-9343-D86161412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188913"/>
            <a:ext cx="7632700" cy="1152525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defRPr/>
            </a:pPr>
            <a:r>
              <a:rPr lang="th-TH" sz="3600" b="1" dirty="0">
                <a:solidFill>
                  <a:srgbClr val="FF0000"/>
                </a:solidFill>
              </a:rPr>
              <a:t>จำนวนสถานีดับเพลิง รถดับเพลิง และรถบรรทุกน้ำ</a:t>
            </a:r>
            <a:br>
              <a:rPr lang="th-TH" sz="3600" b="1" dirty="0">
                <a:solidFill>
                  <a:srgbClr val="FF0000"/>
                </a:solidFill>
              </a:rPr>
            </a:br>
            <a:r>
              <a:rPr lang="th-TH" sz="3100" b="1" dirty="0"/>
              <a:t>ในเขตเทศบาลนครขอนแก่น</a:t>
            </a:r>
            <a:endParaRPr lang="th-TH" sz="3600" b="1" dirty="0"/>
          </a:p>
        </p:txBody>
      </p:sp>
      <p:pic>
        <p:nvPicPr>
          <p:cNvPr id="37891" name="ตัวแทนเนื้อหา 6">
            <a:extLst>
              <a:ext uri="{FF2B5EF4-FFF2-40B4-BE49-F238E27FC236}">
                <a16:creationId xmlns:a16="http://schemas.microsoft.com/office/drawing/2014/main" id="{06D742E1-6F1F-E091-703C-54A5BF0A7A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1275" y="1268413"/>
            <a:ext cx="9185275" cy="5167312"/>
          </a:xfrm>
        </p:spPr>
      </p:pic>
    </p:spTree>
    <p:extLst>
      <p:ext uri="{BB962C8B-B14F-4D97-AF65-F5344CB8AC3E}">
        <p14:creationId xmlns:p14="http://schemas.microsoft.com/office/powerpoint/2010/main" val="3350509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รูปภาพ 4">
            <a:extLst>
              <a:ext uri="{FF2B5EF4-FFF2-40B4-BE49-F238E27FC236}">
                <a16:creationId xmlns:a16="http://schemas.microsoft.com/office/drawing/2014/main" id="{A500391A-17B9-B902-61C2-421556BE9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t="13460" r="10626" b="12201"/>
          <a:stretch>
            <a:fillRect/>
          </a:stretch>
        </p:blipFill>
        <p:spPr bwMode="auto">
          <a:xfrm>
            <a:off x="7938" y="260350"/>
            <a:ext cx="9136062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203137"/>
      </p:ext>
    </p:extLst>
  </p:cSld>
  <p:clrMapOvr>
    <a:masterClrMapping/>
  </p:clrMapOvr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984</TotalTime>
  <Words>1052</Words>
  <Application>Microsoft Office PowerPoint</Application>
  <PresentationFormat>นำเสนอทางหน้าจอ (4:3)</PresentationFormat>
  <Paragraphs>229</Paragraphs>
  <Slides>32</Slides>
  <Notes>18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8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32</vt:i4>
      </vt:variant>
    </vt:vector>
  </HeadingPairs>
  <TitlesOfParts>
    <vt:vector size="41" baseType="lpstr">
      <vt:lpstr>Angsana New</vt:lpstr>
      <vt:lpstr>Angsana New (หัวเรื่อง)</vt:lpstr>
      <vt:lpstr>Arial</vt:lpstr>
      <vt:lpstr>Calibri</vt:lpstr>
      <vt:lpstr>Cordia New</vt:lpstr>
      <vt:lpstr>CordiaUPC</vt:lpstr>
      <vt:lpstr>TH SarabunPSK</vt:lpstr>
      <vt:lpstr>Times New Roman</vt:lpstr>
      <vt:lpstr>ชุดรูปแบบของ Office</vt:lpstr>
      <vt:lpstr>ตามเอกสารนำเสนอ ข้อ 3 แผนการใช้จ่ายรายได้จากเงินอุดหนุน (งบประมาณ)  ตามร่าง พ.ร.บ. ประเภทเงินอุดหนุนเฉพาะกิจ   1) ค่าครุภัณฑ์ มีจำนวน 2 โครงการ </vt:lpstr>
      <vt:lpstr>เงินอุดหนุนเฉพาะกิจ 2) ค่าครุภัณฑ์  (2) เงินอุดหนุนค่าครุภัณฑ์การจัดบริการด้านสิ่งแวดล้อมอื่น ๆ     รถบรรทุก (ดีเซล) ขนาด 6 ตัน 6 ล้อ ปริมาตรกระบอกสูบไม่ต่ำกว่า 6,000 ซีซี       หรือกำลังเครื่องยนต์สูงสุดไม่ต่ำกว่า 170 กิโลวัตต์ แบบบรรทุกน้ำ        คันละ 2,563,000บาท จำนวน 2 คัน รวมเป็นเงิน 5,126,000 บาท</vt:lpstr>
      <vt:lpstr>ข้อมูลรถดับเพลิง รถบรรทุกน้ำ เทศบาลนครขอนแก่น</vt:lpstr>
      <vt:lpstr>ความต้องการรถดับเพลิง รถบรรทุกน้ำ</vt:lpstr>
      <vt:lpstr>รถบรรทุกน้ำ รอจำหน่าย 4 คัน</vt:lpstr>
      <vt:lpstr>รถบรรทุกน้ำ รอจำหน่าย 4 คัน</vt:lpstr>
      <vt:lpstr>งานนำเสนอ PowerPoint</vt:lpstr>
      <vt:lpstr>จำนวนสถานีดับเพลิง รถดับเพลิง และรถบรรทุกน้ำ ในเขตเทศบาลนครขอนแก่น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เงินอุดหนุนเฉพาะกิจ 2) ค่าครุภัณฑ์  (3) เงินอุดหนุนค่าครุภัณฑ์การจัดบริการด้านสิ่งแวดล้อมอื่น ๆ     เครื่องเติมอากาศแบบฟองละเอียดมอเตอร์ขนาด 1.5 กิโลวัตต์ พร้อมติดตั้ง      เครื่องละ90,000บาท จำนวน 6 เครื่อง รวมเป็นเงิน 540,000 บาท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ผังบริเวณที่จะดำเนินการติดตั้ง เครื่องเติมอากาศแบบฟองละเอียดมอเตอร์ขนาด 1.5 กิโลวัตต์  ปีงบประมาณ 2567  จำนวน 6 เครื่อง</vt:lpstr>
      <vt:lpstr>งานนำเสนอ PowerPoint</vt:lpstr>
      <vt:lpstr>ใบเสนอราคา</vt:lpstr>
      <vt:lpstr>ใบเสนอราคา</vt:lpstr>
      <vt:lpstr>ใบเสนอราคา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COM</dc:creator>
  <cp:lastModifiedBy>User</cp:lastModifiedBy>
  <cp:revision>81</cp:revision>
  <cp:lastPrinted>2024-02-14T06:28:11Z</cp:lastPrinted>
  <dcterms:created xsi:type="dcterms:W3CDTF">2023-04-04T04:39:59Z</dcterms:created>
  <dcterms:modified xsi:type="dcterms:W3CDTF">2024-02-20T10:58:14Z</dcterms:modified>
</cp:coreProperties>
</file>