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33" r:id="rId2"/>
    <p:sldId id="434" r:id="rId3"/>
  </p:sldIdLst>
  <p:sldSz cx="12192000" cy="6858000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AB0F1"/>
    <a:srgbClr val="FFEAA7"/>
    <a:srgbClr val="FCD2F7"/>
    <a:srgbClr val="FFC000"/>
    <a:srgbClr val="CCDAEC"/>
    <a:srgbClr val="8CADD4"/>
    <a:srgbClr val="FDE9FB"/>
    <a:srgbClr val="CC0066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>
      <p:cViewPr varScale="1">
        <p:scale>
          <a:sx n="86" d="100"/>
          <a:sy n="86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F1CC11F3-4B9A-4A19-8F00-E310651CF9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68DB8EE-D752-4456-AE87-6C465E27F1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78C8F742-493F-4722-9A6B-E6820189D929}" type="datetimeFigureOut">
              <a:rPr lang="th-TH" smtClean="0"/>
              <a:t>06/03/67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D7F9BA84-F9EB-4FE2-9F87-E2EF68DEE0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461C223-0203-41EA-8E80-8FEEC3E624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BD3E8ED0-181E-441C-B226-85DA886891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889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4AE91465-F355-40C3-8B36-3C2E4C1ADBB3}" type="datetimeFigureOut">
              <a:rPr lang="th-TH" smtClean="0"/>
              <a:t>06/03/67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9" tIns="45499" rIns="90999" bIns="45499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0999" tIns="45499" rIns="90999" bIns="45499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D0E84DF1-3634-45C7-A617-D7983C36A6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3857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081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002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6DA3-36B8-46D4-85AF-63C81BF84B7F}" type="datetime1">
              <a:rPr lang="th-TH" smtClean="0"/>
              <a:t>06/03/67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9299872" y="44624"/>
            <a:ext cx="28448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cs typeface="+mj-cs"/>
              </a:defRPr>
            </a:lvl1pPr>
          </a:lstStyle>
          <a:p>
            <a:fld id="{95A4838A-E419-45C9-8CD3-C957FECF9882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395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9F2-45F6-47AA-AFD2-E787C1769D7A}" type="datetime1">
              <a:rPr lang="th-TH" smtClean="0"/>
              <a:t>06/03/67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059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9491-B9B8-44E8-B278-3B7B336BBC66}" type="datetime1">
              <a:rPr lang="th-TH" smtClean="0"/>
              <a:t>06/03/67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106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D25A-CB24-4888-815F-2BD681ECBC3C}" type="datetime1">
              <a:rPr lang="th-TH" smtClean="0"/>
              <a:t>06/03/67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384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D044-F794-4CB9-93D5-ABEF32E4C32D}" type="datetime1">
              <a:rPr lang="th-TH" smtClean="0"/>
              <a:t>06/03/67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002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0C8E-181D-4D79-BF13-E31BDF05708B}" type="datetime1">
              <a:rPr lang="th-TH" smtClean="0"/>
              <a:t>06/03/67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20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3F3-06CC-4022-8D05-E465866931BB}" type="datetime1">
              <a:rPr lang="th-TH" smtClean="0"/>
              <a:t>06/03/67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239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B33C-41F1-485B-9303-6964BE8B6957}" type="datetime1">
              <a:rPr lang="th-TH" smtClean="0"/>
              <a:t>06/03/67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865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3D8A-784C-440D-B1F5-366D0E468CD3}" type="datetime1">
              <a:rPr lang="th-TH" smtClean="0"/>
              <a:t>06/03/67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527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E94-6F89-4A76-A15C-217145DE4842}" type="datetime1">
              <a:rPr lang="th-TH" smtClean="0"/>
              <a:t>06/03/67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462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BC1E-69F4-472A-986E-C6BB42620FF4}" type="datetime1">
              <a:rPr lang="th-TH" smtClean="0"/>
              <a:t>06/03/67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222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1587-1208-438B-9B37-BC919811B547}" type="datetime1">
              <a:rPr lang="th-TH" smtClean="0"/>
              <a:t>06/03/67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27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ชื่อเรื่อง 1">
            <a:extLst>
              <a:ext uri="{FF2B5EF4-FFF2-40B4-BE49-F238E27FC236}">
                <a16:creationId xmlns:a16="http://schemas.microsoft.com/office/drawing/2014/main" id="{3A544283-87E4-4F62-96C5-DE9A9615A06D}"/>
              </a:ext>
            </a:extLst>
          </p:cNvPr>
          <p:cNvSpPr txBox="1">
            <a:spLocks/>
          </p:cNvSpPr>
          <p:nvPr/>
        </p:nvSpPr>
        <p:spPr>
          <a:xfrm>
            <a:off x="147288" y="310255"/>
            <a:ext cx="11921064" cy="611664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sz="2400" b="1" dirty="0">
              <a:ln w="3175">
                <a:noFill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" b="1675"/>
          <a:stretch/>
        </p:blipFill>
        <p:spPr>
          <a:xfrm>
            <a:off x="0" y="4221088"/>
            <a:ext cx="12192000" cy="2664297"/>
          </a:xfrm>
          <a:prstGeom prst="rect">
            <a:avLst/>
          </a:prstGeom>
        </p:spPr>
      </p:pic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8" name="กลุ่ม 47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49" name="รูปภาพ 4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50" name="รูปภาพ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51" name="รูปภาพ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12191997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4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+mj-cs"/>
              </a:rPr>
              <a:t>ข้อมูลแผนบุคลากรของเทศบาลนครขอนแก่น</a:t>
            </a:r>
          </a:p>
        </p:txBody>
      </p:sp>
      <p:pic>
        <p:nvPicPr>
          <p:cNvPr id="38" name="รูปภาพ 3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76" r="57392" b="8524"/>
          <a:stretch/>
        </p:blipFill>
        <p:spPr>
          <a:xfrm rot="16200000">
            <a:off x="2965762" y="3698835"/>
            <a:ext cx="224880" cy="6156400"/>
          </a:xfrm>
          <a:prstGeom prst="rect">
            <a:avLst/>
          </a:prstGeom>
        </p:spPr>
      </p:pic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4AF0F50C-0972-4A41-B6CB-3EDF1CB80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03229"/>
              </p:ext>
            </p:extLst>
          </p:nvPr>
        </p:nvGraphicFramePr>
        <p:xfrm>
          <a:off x="397022" y="1002048"/>
          <a:ext cx="5545465" cy="554157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030735">
                  <a:extLst>
                    <a:ext uri="{9D8B030D-6E8A-4147-A177-3AD203B41FA5}">
                      <a16:colId xmlns:a16="http://schemas.microsoft.com/office/drawing/2014/main" val="4124282335"/>
                    </a:ext>
                  </a:extLst>
                </a:gridCol>
                <a:gridCol w="1327787">
                  <a:extLst>
                    <a:ext uri="{9D8B030D-6E8A-4147-A177-3AD203B41FA5}">
                      <a16:colId xmlns:a16="http://schemas.microsoft.com/office/drawing/2014/main" val="929680420"/>
                    </a:ext>
                  </a:extLst>
                </a:gridCol>
                <a:gridCol w="1327787">
                  <a:extLst>
                    <a:ext uri="{9D8B030D-6E8A-4147-A177-3AD203B41FA5}">
                      <a16:colId xmlns:a16="http://schemas.microsoft.com/office/drawing/2014/main" val="3671414476"/>
                    </a:ext>
                  </a:extLst>
                </a:gridCol>
                <a:gridCol w="859156">
                  <a:extLst>
                    <a:ext uri="{9D8B030D-6E8A-4147-A177-3AD203B41FA5}">
                      <a16:colId xmlns:a16="http://schemas.microsoft.com/office/drawing/2014/main" val="1610232109"/>
                    </a:ext>
                  </a:extLst>
                </a:gridCol>
              </a:tblGrid>
              <a:tr h="36071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ประเภท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คนครอง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17796"/>
                  </a:ext>
                </a:extLst>
              </a:tr>
              <a:tr h="7104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บุคลากร</a:t>
                      </a:r>
                      <a:br>
                        <a:rPr lang="en-US" sz="2400" b="1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</a:br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ท้องถิ่น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บุคลากร</a:t>
                      </a:r>
                      <a:br>
                        <a:rPr lang="en-US" sz="2400" b="1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</a:br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ถ่ายโอน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รวม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800732"/>
                  </a:ext>
                </a:extLst>
              </a:tr>
              <a:tr h="36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(เงินรายได้)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(เงินอุดหนุน)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705029"/>
                  </a:ext>
                </a:extLst>
              </a:tr>
              <a:tr h="36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(อัตรา)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(อัตรา)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(อัตรา)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318897"/>
                  </a:ext>
                </a:extLst>
              </a:tr>
              <a:tr h="66312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ข้าราชการประจำ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                                 326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510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83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6                 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2146779"/>
                  </a:ext>
                </a:extLst>
              </a:tr>
              <a:tr h="71049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ลูกจ้างประจำ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                                    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9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12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                   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9390005"/>
                  </a:ext>
                </a:extLst>
              </a:tr>
              <a:tr h="66312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พนักงานจ้างตามภารกิจ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                                 464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39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503                 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6453500"/>
                  </a:ext>
                </a:extLst>
              </a:tr>
              <a:tr h="66312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พนักงานจ้างทั่วไป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                                 259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18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2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77                 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7940419"/>
                  </a:ext>
                </a:extLst>
              </a:tr>
              <a:tr h="7104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รวมทั้งสิ้น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1,052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576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1,628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45283"/>
                  </a:ext>
                </a:extLst>
              </a:tr>
            </a:tbl>
          </a:graphicData>
        </a:graphic>
      </p:graphicFrame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690EE2F4-44D4-BA50-CB42-95C689439AFA}"/>
              </a:ext>
            </a:extLst>
          </p:cNvPr>
          <p:cNvSpPr txBox="1"/>
          <p:nvPr/>
        </p:nvSpPr>
        <p:spPr>
          <a:xfrm>
            <a:off x="6156403" y="1145519"/>
            <a:ext cx="57646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>
                <a:cs typeface="+mj-cs"/>
              </a:rPr>
              <a:t>อ้างตาม </a:t>
            </a:r>
            <a:r>
              <a:rPr lang="th-TH" sz="2600" b="1" dirty="0">
                <a:cs typeface="+mj-cs"/>
              </a:rPr>
              <a:t>พระราชบัญญัติระเบียบบริหารงานบุคคลส่วนท้องถิ่น พ.ศ.</a:t>
            </a:r>
            <a:r>
              <a:rPr lang="en-US" sz="2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2542</a:t>
            </a:r>
            <a:r>
              <a:rPr lang="th-TH" sz="2600" b="1" dirty="0">
                <a:cs typeface="+mj-cs"/>
              </a:rPr>
              <a:t> </a:t>
            </a:r>
          </a:p>
          <a:p>
            <a:r>
              <a:rPr lang="th-TH" sz="2600" u="sng" dirty="0">
                <a:cs typeface="+mj-cs"/>
              </a:rPr>
              <a:t>มาตรา </a:t>
            </a:r>
            <a:r>
              <a:rPr lang="en-US" sz="26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35</a:t>
            </a:r>
            <a:r>
              <a:rPr lang="th-TH" sz="2600" u="sng" dirty="0">
                <a:cs typeface="+mj-cs"/>
              </a:rPr>
              <a:t> </a:t>
            </a:r>
            <a:r>
              <a:rPr lang="th-TH" sz="2600" dirty="0">
                <a:cs typeface="+mj-cs"/>
              </a:rPr>
              <a:t>ในการจ่ายเงินเดือน ประโยชน์ตอบแทนอื่น และเงินค่าจ้างของข้าราชการ หรือพนักงานส่วนท้องถิ่น และลูกจ้าง </a:t>
            </a:r>
            <a:r>
              <a:rPr lang="en-US" sz="2600" dirty="0">
                <a:cs typeface="+mj-cs"/>
              </a:rPr>
              <a:t>    </a:t>
            </a:r>
            <a:r>
              <a:rPr lang="th-TH" sz="2600" dirty="0">
                <a:cs typeface="+mj-cs"/>
              </a:rPr>
              <a:t>ที่นำมาจากเงินรายได้ ที่ไม่รวมเงินอุดหนุนและเงินกู้ หรือเงิน</a:t>
            </a:r>
            <a:r>
              <a:rPr lang="en-US" sz="2600" dirty="0">
                <a:cs typeface="+mj-cs"/>
              </a:rPr>
              <a:t> </a:t>
            </a:r>
            <a:r>
              <a:rPr lang="th-TH" sz="2600" dirty="0">
                <a:cs typeface="+mj-cs"/>
              </a:rPr>
              <a:t>อื่นใดนั้น องค์กรปกครองส่วนท้องถิ่นแต่ละแห่งจะกำหนด</a:t>
            </a:r>
            <a:r>
              <a:rPr lang="en-US" sz="2600" dirty="0">
                <a:cs typeface="+mj-cs"/>
              </a:rPr>
              <a:t>   </a:t>
            </a:r>
            <a:r>
              <a:rPr lang="th-TH" sz="2600" dirty="0">
                <a:cs typeface="+mj-cs"/>
              </a:rPr>
              <a:t>สูงกว่าร้อยละสี่สิบของเงินงบประมาณรายจ่ายประจำปีขององค์กรปกครองส่วนท้องถิ่นนั้นไม่ได้</a:t>
            </a:r>
            <a:endParaRPr lang="en-US" sz="2600" dirty="0">
              <a:cs typeface="+mj-cs"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A825767-2AAB-54F0-DC31-DDE13513D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565367"/>
              </p:ext>
            </p:extLst>
          </p:nvPr>
        </p:nvGraphicFramePr>
        <p:xfrm>
          <a:off x="6249515" y="4656369"/>
          <a:ext cx="5545463" cy="190038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28684">
                  <a:extLst>
                    <a:ext uri="{9D8B030D-6E8A-4147-A177-3AD203B41FA5}">
                      <a16:colId xmlns:a16="http://schemas.microsoft.com/office/drawing/2014/main" val="1586153803"/>
                    </a:ext>
                  </a:extLst>
                </a:gridCol>
                <a:gridCol w="3616779">
                  <a:extLst>
                    <a:ext uri="{9D8B030D-6E8A-4147-A177-3AD203B41FA5}">
                      <a16:colId xmlns:a16="http://schemas.microsoft.com/office/drawing/2014/main" val="2871534644"/>
                    </a:ext>
                  </a:extLst>
                </a:gridCol>
              </a:tblGrid>
              <a:tr h="79527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ปีงบประมาณ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(อัตรา)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7199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2566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จ่ายจริง ร้อยละ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23.23</a:t>
                      </a:r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 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0629914"/>
                  </a:ext>
                </a:extLst>
              </a:tr>
              <a:tr h="6010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2567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ตามแผนอัตรากำลัง ร้อยละ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25.18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                  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6601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49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ชื่อเรื่อง 1">
            <a:extLst>
              <a:ext uri="{FF2B5EF4-FFF2-40B4-BE49-F238E27FC236}">
                <a16:creationId xmlns:a16="http://schemas.microsoft.com/office/drawing/2014/main" id="{3A544283-87E4-4F62-96C5-DE9A9615A06D}"/>
              </a:ext>
            </a:extLst>
          </p:cNvPr>
          <p:cNvSpPr txBox="1">
            <a:spLocks/>
          </p:cNvSpPr>
          <p:nvPr/>
        </p:nvSpPr>
        <p:spPr>
          <a:xfrm>
            <a:off x="147288" y="310255"/>
            <a:ext cx="11921064" cy="611664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sz="2400" b="1" dirty="0">
              <a:ln w="3175">
                <a:noFill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" b="1675"/>
          <a:stretch/>
        </p:blipFill>
        <p:spPr>
          <a:xfrm>
            <a:off x="0" y="4221088"/>
            <a:ext cx="12192000" cy="2664297"/>
          </a:xfrm>
          <a:prstGeom prst="rect">
            <a:avLst/>
          </a:prstGeom>
        </p:spPr>
      </p:pic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8" name="กลุ่ม 47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49" name="รูปภาพ 4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50" name="รูปภาพ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51" name="รูปภาพ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12191997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4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ข้อมูลแผนบุคลากรของเทศบาลนครขอนแก่น</a:t>
            </a:r>
          </a:p>
        </p:txBody>
      </p:sp>
      <p:pic>
        <p:nvPicPr>
          <p:cNvPr id="38" name="รูปภาพ 3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76" r="57392" b="8524"/>
          <a:stretch/>
        </p:blipFill>
        <p:spPr>
          <a:xfrm rot="16200000">
            <a:off x="2965762" y="3698835"/>
            <a:ext cx="224880" cy="6156400"/>
          </a:xfrm>
          <a:prstGeom prst="rect">
            <a:avLst/>
          </a:prstGeom>
        </p:spPr>
      </p:pic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4AF0F50C-0972-4A41-B6CB-3EDF1CB802A2}"/>
              </a:ext>
            </a:extLst>
          </p:cNvPr>
          <p:cNvGraphicFramePr>
            <a:graphicFrameLocks noGrp="1"/>
          </p:cNvGraphicFramePr>
          <p:nvPr/>
        </p:nvGraphicFramePr>
        <p:xfrm>
          <a:off x="335360" y="1052736"/>
          <a:ext cx="11449270" cy="520300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896060">
                  <a:extLst>
                    <a:ext uri="{9D8B030D-6E8A-4147-A177-3AD203B41FA5}">
                      <a16:colId xmlns:a16="http://schemas.microsoft.com/office/drawing/2014/main" val="4124282335"/>
                    </a:ext>
                  </a:extLst>
                </a:gridCol>
                <a:gridCol w="1166804">
                  <a:extLst>
                    <a:ext uri="{9D8B030D-6E8A-4147-A177-3AD203B41FA5}">
                      <a16:colId xmlns:a16="http://schemas.microsoft.com/office/drawing/2014/main" val="734392133"/>
                    </a:ext>
                  </a:extLst>
                </a:gridCol>
                <a:gridCol w="1166804">
                  <a:extLst>
                    <a:ext uri="{9D8B030D-6E8A-4147-A177-3AD203B41FA5}">
                      <a16:colId xmlns:a16="http://schemas.microsoft.com/office/drawing/2014/main" val="960677939"/>
                    </a:ext>
                  </a:extLst>
                </a:gridCol>
                <a:gridCol w="729253">
                  <a:extLst>
                    <a:ext uri="{9D8B030D-6E8A-4147-A177-3AD203B41FA5}">
                      <a16:colId xmlns:a16="http://schemas.microsoft.com/office/drawing/2014/main" val="371853931"/>
                    </a:ext>
                  </a:extLst>
                </a:gridCol>
                <a:gridCol w="1239730">
                  <a:extLst>
                    <a:ext uri="{9D8B030D-6E8A-4147-A177-3AD203B41FA5}">
                      <a16:colId xmlns:a16="http://schemas.microsoft.com/office/drawing/2014/main" val="929680420"/>
                    </a:ext>
                  </a:extLst>
                </a:gridCol>
                <a:gridCol w="1239730">
                  <a:extLst>
                    <a:ext uri="{9D8B030D-6E8A-4147-A177-3AD203B41FA5}">
                      <a16:colId xmlns:a16="http://schemas.microsoft.com/office/drawing/2014/main" val="3671414476"/>
                    </a:ext>
                  </a:extLst>
                </a:gridCol>
                <a:gridCol w="802178">
                  <a:extLst>
                    <a:ext uri="{9D8B030D-6E8A-4147-A177-3AD203B41FA5}">
                      <a16:colId xmlns:a16="http://schemas.microsoft.com/office/drawing/2014/main" val="1610232109"/>
                    </a:ext>
                  </a:extLst>
                </a:gridCol>
                <a:gridCol w="1166804">
                  <a:extLst>
                    <a:ext uri="{9D8B030D-6E8A-4147-A177-3AD203B41FA5}">
                      <a16:colId xmlns:a16="http://schemas.microsoft.com/office/drawing/2014/main" val="1039628338"/>
                    </a:ext>
                  </a:extLst>
                </a:gridCol>
                <a:gridCol w="1239730">
                  <a:extLst>
                    <a:ext uri="{9D8B030D-6E8A-4147-A177-3AD203B41FA5}">
                      <a16:colId xmlns:a16="http://schemas.microsoft.com/office/drawing/2014/main" val="3302430806"/>
                    </a:ext>
                  </a:extLst>
                </a:gridCol>
                <a:gridCol w="802177">
                  <a:extLst>
                    <a:ext uri="{9D8B030D-6E8A-4147-A177-3AD203B41FA5}">
                      <a16:colId xmlns:a16="http://schemas.microsoft.com/office/drawing/2014/main" val="643467073"/>
                    </a:ext>
                  </a:extLst>
                </a:gridCol>
              </a:tblGrid>
              <a:tr h="36071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กรอบอัตรากำลัง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คนครอง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อัตราว่าง (กรอบ - คนครอง)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17796"/>
                  </a:ext>
                </a:extLst>
              </a:tr>
              <a:tr h="7104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</a:t>
                      </a:r>
                      <a:b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ท้องถิ่น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</a:t>
                      </a:r>
                      <a:b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ถ่ายโอน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</a:t>
                      </a:r>
                      <a:b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ท้องถิ่น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</a:t>
                      </a:r>
                      <a:b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ถ่ายโอน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</a:t>
                      </a:r>
                      <a:b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ท้องถิ่น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</a:t>
                      </a:r>
                      <a:b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ถ่ายโอน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800732"/>
                  </a:ext>
                </a:extLst>
              </a:tr>
              <a:tr h="36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(เงินรายได้)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(เงินอุดหนุน)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(เงินรายได้)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(เงินอุดหนุน)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(เงินรายได้)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(เงินอุดหนุน)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705029"/>
                  </a:ext>
                </a:extLst>
              </a:tr>
              <a:tr h="36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(อัตรา)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(อัตรา)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(อัตรา)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(อัตรา)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(อัตรา)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(อัตรา)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(อัตรา)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(อัตรา)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(อัตรา)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318897"/>
                  </a:ext>
                </a:extLst>
              </a:tr>
              <a:tr h="66312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ข้าราชการประจำ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389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550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326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510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6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103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2146779"/>
                  </a:ext>
                </a:extLst>
              </a:tr>
              <a:tr h="71049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ลูกจ้างประจำ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   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-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9390005"/>
                  </a:ext>
                </a:extLst>
              </a:tr>
              <a:tr h="66312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พนักงานจ้างตามภารกิจ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526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43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464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503 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6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</a:t>
                      </a:r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6453500"/>
                  </a:ext>
                </a:extLst>
              </a:tr>
              <a:tr h="66312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พนักงานจ้างทั่วไป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291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309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259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 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7940419"/>
                  </a:ext>
                </a:extLst>
              </a:tr>
              <a:tr h="7104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รวมทั้งสิ้น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1,209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1,82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 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1,052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576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1,628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45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967600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4320</TotalTime>
  <Words>345</Words>
  <Application>Microsoft Office PowerPoint</Application>
  <PresentationFormat>แบบจอกว้าง</PresentationFormat>
  <Paragraphs>124</Paragraphs>
  <Slides>2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Angsana New</vt:lpstr>
      <vt:lpstr>Arial</vt:lpstr>
      <vt:lpstr>Calibri</vt:lpstr>
      <vt:lpstr>Cordia New</vt:lpstr>
      <vt:lpstr>TH SarabunPSK</vt:lpstr>
      <vt:lpstr>ชุดรูปแบบของ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MO</dc:creator>
  <cp:lastModifiedBy>User</cp:lastModifiedBy>
  <cp:revision>441</cp:revision>
  <cp:lastPrinted>2024-02-14T11:01:01Z</cp:lastPrinted>
  <dcterms:created xsi:type="dcterms:W3CDTF">2020-06-29T02:37:46Z</dcterms:created>
  <dcterms:modified xsi:type="dcterms:W3CDTF">2024-03-06T13:50:40Z</dcterms:modified>
</cp:coreProperties>
</file>