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30" r:id="rId2"/>
    <p:sldId id="447" r:id="rId3"/>
    <p:sldId id="435" r:id="rId4"/>
    <p:sldId id="450" r:id="rId5"/>
    <p:sldId id="451" r:id="rId6"/>
  </p:sldIdLst>
  <p:sldSz cx="12192000" cy="6858000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A7"/>
    <a:srgbClr val="FCD2F7"/>
    <a:srgbClr val="0000FF"/>
    <a:srgbClr val="FAB0F1"/>
    <a:srgbClr val="CC0066"/>
    <a:srgbClr val="FFFFD9"/>
    <a:srgbClr val="FFC000"/>
    <a:srgbClr val="FDE9FB"/>
    <a:srgbClr val="CCDAEC"/>
    <a:srgbClr val="8CA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94970" autoAdjust="0"/>
  </p:normalViewPr>
  <p:slideViewPr>
    <p:cSldViewPr>
      <p:cViewPr varScale="1">
        <p:scale>
          <a:sx n="63" d="100"/>
          <a:sy n="63" d="100"/>
        </p:scale>
        <p:origin x="82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F1CC11F3-4B9A-4A19-8F00-E310651CF9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68DB8EE-D752-4456-AE87-6C465E27F1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8056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78C8F742-493F-4722-9A6B-E6820189D929}" type="datetimeFigureOut">
              <a:rPr lang="th-TH" smtClean="0"/>
              <a:t>16/02/67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D7F9BA84-F9EB-4FE2-9F87-E2EF68DEE0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461C223-0203-41EA-8E80-8FEEC3E624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BD3E8ED0-181E-441C-B226-85DA886891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889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2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4AE91465-F355-40C3-8B36-3C2E4C1ADBB3}" type="datetimeFigureOut">
              <a:rPr lang="th-TH" smtClean="0"/>
              <a:t>16/02/67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9" tIns="45499" rIns="90999" bIns="45499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9" tIns="45499" rIns="90999" bIns="45499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D0E84DF1-3634-45C7-A617-D7983C36A6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3857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-236538" y="795338"/>
            <a:ext cx="7064376" cy="3975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662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933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82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5761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920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6DA3-36B8-46D4-85AF-63C81BF84B7F}" type="datetime1">
              <a:rPr lang="th-TH" smtClean="0"/>
              <a:t>16/02/67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9299872" y="44624"/>
            <a:ext cx="28448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cs typeface="+mj-cs"/>
              </a:defRPr>
            </a:lvl1pPr>
          </a:lstStyle>
          <a:p>
            <a:fld id="{95A4838A-E419-45C9-8CD3-C957FECF9882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395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9F2-45F6-47AA-AFD2-E787C1769D7A}" type="datetime1">
              <a:rPr lang="th-TH" smtClean="0"/>
              <a:t>16/02/67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059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9491-B9B8-44E8-B278-3B7B336BBC66}" type="datetime1">
              <a:rPr lang="th-TH" smtClean="0"/>
              <a:t>16/02/67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106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D25A-CB24-4888-815F-2BD681ECBC3C}" type="datetime1">
              <a:rPr lang="th-TH" smtClean="0"/>
              <a:t>16/02/67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384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D044-F794-4CB9-93D5-ABEF32E4C32D}" type="datetime1">
              <a:rPr lang="th-TH" smtClean="0"/>
              <a:t>16/02/67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002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0C8E-181D-4D79-BF13-E31BDF05708B}" type="datetime1">
              <a:rPr lang="th-TH" smtClean="0"/>
              <a:t>16/02/67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20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3F3-06CC-4022-8D05-E465866931BB}" type="datetime1">
              <a:rPr lang="th-TH" smtClean="0"/>
              <a:t>16/02/67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239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B33C-41F1-485B-9303-6964BE8B6957}" type="datetime1">
              <a:rPr lang="th-TH" smtClean="0"/>
              <a:t>16/02/67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865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3D8A-784C-440D-B1F5-366D0E468CD3}" type="datetime1">
              <a:rPr lang="th-TH" smtClean="0"/>
              <a:t>16/02/67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527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E94-6F89-4A76-A15C-217145DE4842}" type="datetime1">
              <a:rPr lang="th-TH" smtClean="0"/>
              <a:t>16/02/67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462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BC1E-69F4-472A-986E-C6BB42620FF4}" type="datetime1">
              <a:rPr lang="th-TH" smtClean="0"/>
              <a:t>16/02/67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222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1587-1208-438B-9B37-BC919811B547}" type="datetime1">
              <a:rPr lang="th-TH" smtClean="0"/>
              <a:t>16/02/67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27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0.emf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รูปภาพ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" b="1675"/>
          <a:stretch/>
        </p:blipFill>
        <p:spPr>
          <a:xfrm>
            <a:off x="24680" y="4149080"/>
            <a:ext cx="12167317" cy="2664297"/>
          </a:xfrm>
          <a:prstGeom prst="rect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7" cy="125801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th-TH" sz="3200" b="1" dirty="0">
              <a:solidFill>
                <a:sysClr val="windowText" lastClr="000000"/>
              </a:solidFill>
              <a:cs typeface="+mj-cs"/>
            </a:endParaRPr>
          </a:p>
          <a:p>
            <a:pPr algn="ctr"/>
            <a:r>
              <a:rPr lang="th-TH" sz="3600" b="1" dirty="0">
                <a:solidFill>
                  <a:sysClr val="windowText" lastClr="000000"/>
                </a:solidFill>
                <a:cs typeface="+mj-cs"/>
              </a:rPr>
              <a:t>สถานะการเงินและแผนการใช้จ่ายเงินนอกงบประมาณของเทศบาลนครขอนแก่น</a:t>
            </a:r>
          </a:p>
          <a:p>
            <a:pPr algn="ctr"/>
            <a:r>
              <a:rPr lang="th-TH" altLang="ko-KR" sz="28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+mj-cs"/>
              </a:rPr>
              <a:t>การดำเนินการตามยุทธศาสตร์การพัฒนาของเทศบาลนครขอนแก่น</a:t>
            </a:r>
          </a:p>
          <a:p>
            <a:pPr algn="ctr"/>
            <a:endParaRPr lang="th-TH" sz="3200" b="1" dirty="0">
              <a:solidFill>
                <a:sysClr val="windowText" lastClr="000000"/>
              </a:solidFill>
              <a:cs typeface="+mj-cs"/>
            </a:endParaRPr>
          </a:p>
        </p:txBody>
      </p:sp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CB136C69-11A5-4CCB-BE01-987A16883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00" y="1325658"/>
            <a:ext cx="1109099" cy="10894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กลุ่ม 40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42" name="รูปภาพ 4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43" name="รูปภาพ 4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44" name="รูปภาพ 4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45" name="รูปภาพ 4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sp>
        <p:nvSpPr>
          <p:cNvPr id="26" name="แผนผังลําดับงาน: กระบวนการสำรอง 25">
            <a:extLst>
              <a:ext uri="{FF2B5EF4-FFF2-40B4-BE49-F238E27FC236}">
                <a16:creationId xmlns:a16="http://schemas.microsoft.com/office/drawing/2014/main" id="{AC61B597-1760-4E19-AA30-0928D111A3E5}"/>
              </a:ext>
            </a:extLst>
          </p:cNvPr>
          <p:cNvSpPr/>
          <p:nvPr/>
        </p:nvSpPr>
        <p:spPr>
          <a:xfrm>
            <a:off x="2420664" y="1381698"/>
            <a:ext cx="5043488" cy="1055608"/>
          </a:xfrm>
          <a:prstGeom prst="flowChartAlternateProcess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+mj-cs"/>
              </a:rPr>
              <a:t>วิสัยทัศน์เทศบาลนครขอนแก่น 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+mj-cs"/>
            </a:endParaRPr>
          </a:p>
          <a:p>
            <a:pPr algn="ctr">
              <a:defRPr/>
            </a:pPr>
            <a:r>
              <a:rPr lang="en-US" b="1" i="1" dirty="0">
                <a:solidFill>
                  <a:schemeClr val="tx1"/>
                </a:solidFill>
                <a:latin typeface="TH SarabunPSK" panose="020B0500040200020003" pitchFamily="34" charset="-34"/>
                <a:cs typeface="+mj-cs"/>
              </a:rPr>
              <a:t>“</a:t>
            </a:r>
            <a:r>
              <a:rPr lang="th-TH" b="1" i="1" dirty="0">
                <a:solidFill>
                  <a:schemeClr val="tx1"/>
                </a:solidFill>
                <a:latin typeface="TH SarabunPSK" panose="020B0500040200020003" pitchFamily="34" charset="-34"/>
                <a:cs typeface="+mj-cs"/>
              </a:rPr>
              <a:t>พัฒนาเมืองสู่สากล  สร้างสังคมแห่งความสุข</a:t>
            </a:r>
            <a:r>
              <a:rPr lang="en-US" b="1" i="1" dirty="0">
                <a:solidFill>
                  <a:schemeClr val="tx1"/>
                </a:solidFill>
                <a:latin typeface="TH SarabunPSK" panose="020B0500040200020003" pitchFamily="34" charset="-34"/>
                <a:cs typeface="+mj-cs"/>
              </a:rPr>
              <a:t>”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+mj-cs"/>
              </a:rPr>
              <a:t> 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33" name="สี่เหลี่ยมผืนผ้า 5">
            <a:extLst>
              <a:ext uri="{FF2B5EF4-FFF2-40B4-BE49-F238E27FC236}">
                <a16:creationId xmlns:a16="http://schemas.microsoft.com/office/drawing/2014/main" id="{879CFEEF-06AC-41B1-92DF-3E3A6E6A0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694" y="5153600"/>
            <a:ext cx="5762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2400" b="1" dirty="0">
                <a:latin typeface="TH SarabunPSK" panose="020B0500040200020003" pitchFamily="34" charset="-34"/>
                <a:cs typeface="+mj-cs"/>
              </a:rPr>
              <a:t>หัวใจการปกครอง และการบริหาร....คือ  การกระจายอำนาจ</a:t>
            </a:r>
            <a:endParaRPr lang="en-US" altLang="en-US" sz="2400" dirty="0">
              <a:latin typeface="TH SarabunPSK" panose="020B0500040200020003" pitchFamily="34" charset="-34"/>
              <a:cs typeface="+mj-cs"/>
            </a:endParaRPr>
          </a:p>
          <a:p>
            <a:pPr algn="ctr" eaLnBrk="1" hangingPunct="1"/>
            <a:r>
              <a:rPr lang="th-TH" altLang="en-US" sz="2400" b="1" dirty="0">
                <a:latin typeface="TH SarabunPSK" panose="020B0500040200020003" pitchFamily="34" charset="-34"/>
                <a:cs typeface="+mj-cs"/>
              </a:rPr>
              <a:t>             หัวใจการกระจายอำนาจ....คือ ประชาชน </a:t>
            </a:r>
            <a:endParaRPr lang="en-US" altLang="en-US" sz="2400" dirty="0"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47D70714-EEF2-4ACD-B591-83003653A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66" y="4075119"/>
            <a:ext cx="287655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KodchiangUPC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b="1" dirty="0">
                <a:solidFill>
                  <a:srgbClr val="990000"/>
                </a:solidFill>
                <a:latin typeface="TH SarabunPSK" panose="020B0500040200020003" pitchFamily="34" charset="-34"/>
                <a:cs typeface="+mj-cs"/>
              </a:rPr>
              <a:t>แนวคิด และความเชื่อ</a:t>
            </a:r>
            <a:endParaRPr lang="th-TH" altLang="en-US" dirty="0">
              <a:solidFill>
                <a:srgbClr val="990000"/>
              </a:solidFill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51E18DE1-2030-4F0A-839B-25372D8590A9}"/>
              </a:ext>
            </a:extLst>
          </p:cNvPr>
          <p:cNvSpPr/>
          <p:nvPr/>
        </p:nvSpPr>
        <p:spPr>
          <a:xfrm>
            <a:off x="3574256" y="6020593"/>
            <a:ext cx="5043487" cy="58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+mj-cs"/>
              </a:rPr>
              <a:t>นครขอนแก่น...สู่เมืองแห่ง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+mj-cs"/>
              </a:rPr>
              <a:t>  SMART  CITY</a:t>
            </a:r>
          </a:p>
        </p:txBody>
      </p:sp>
      <p:pic>
        <p:nvPicPr>
          <p:cNvPr id="36" name="Picture 12">
            <a:extLst>
              <a:ext uri="{FF2B5EF4-FFF2-40B4-BE49-F238E27FC236}">
                <a16:creationId xmlns:a16="http://schemas.microsoft.com/office/drawing/2014/main" id="{B52CD211-343D-4809-B2F1-8FE7044DC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8" y="5373689"/>
            <a:ext cx="1870075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3">
            <a:extLst>
              <a:ext uri="{FF2B5EF4-FFF2-40B4-BE49-F238E27FC236}">
                <a16:creationId xmlns:a16="http://schemas.microsoft.com/office/drawing/2014/main" id="{9C9087A2-AEC8-4014-8B39-4F26A83C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36" y="3964802"/>
            <a:ext cx="19129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4">
            <a:extLst>
              <a:ext uri="{FF2B5EF4-FFF2-40B4-BE49-F238E27FC236}">
                <a16:creationId xmlns:a16="http://schemas.microsoft.com/office/drawing/2014/main" id="{8450D3BC-E9CD-469F-B553-966EE2D23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20" y="5295106"/>
            <a:ext cx="1974850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6" descr="E:\นายกนำเสนอพระปกเกล้า 9กย59 กทม\ภาพบึงแก่นนคร\h114_main.jpg">
            <a:extLst>
              <a:ext uri="{FF2B5EF4-FFF2-40B4-BE49-F238E27FC236}">
                <a16:creationId xmlns:a16="http://schemas.microsoft.com/office/drawing/2014/main" id="{3AB9980F-238C-42FF-9558-50BDDFE30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3930147"/>
            <a:ext cx="1868487" cy="1267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สี่เหลี่ยมผืนผ้ามุมมน 4">
            <a:extLst>
              <a:ext uri="{FF2B5EF4-FFF2-40B4-BE49-F238E27FC236}">
                <a16:creationId xmlns:a16="http://schemas.microsoft.com/office/drawing/2014/main" id="{78FDB506-4345-4C45-8D59-3397D6084A8C}"/>
              </a:ext>
            </a:extLst>
          </p:cNvPr>
          <p:cNvSpPr/>
          <p:nvPr/>
        </p:nvSpPr>
        <p:spPr>
          <a:xfrm>
            <a:off x="3953073" y="4554449"/>
            <a:ext cx="4174331" cy="5222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000099"/>
                </a:solidFill>
                <a:latin typeface="TH SarabunPSK" panose="020B0500040200020003" pitchFamily="34" charset="-34"/>
                <a:cs typeface="+mj-cs"/>
              </a:rPr>
              <a:t>มีส่วนร่วม + โปร่งใส + กระจายอำนาจ</a:t>
            </a:r>
            <a:endParaRPr lang="th-TH" sz="2000" dirty="0">
              <a:solidFill>
                <a:srgbClr val="000099"/>
              </a:solidFill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48" name="สี่เหลี่ยมผืนผ้ามุมมน 12">
            <a:extLst>
              <a:ext uri="{FF2B5EF4-FFF2-40B4-BE49-F238E27FC236}">
                <a16:creationId xmlns:a16="http://schemas.microsoft.com/office/drawing/2014/main" id="{23ED911A-29B3-4FFE-94DB-98A195254719}"/>
              </a:ext>
            </a:extLst>
          </p:cNvPr>
          <p:cNvSpPr/>
          <p:nvPr/>
        </p:nvSpPr>
        <p:spPr>
          <a:xfrm>
            <a:off x="1475277" y="4788482"/>
            <a:ext cx="1987551" cy="83026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+mj-cs"/>
              </a:rPr>
              <a:t>ขับเคลื่อนการพัฒนา</a:t>
            </a:r>
          </a:p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+mj-cs"/>
              </a:rPr>
              <a:t>ด้วยภาคีเครือข่าย</a:t>
            </a:r>
          </a:p>
        </p:txBody>
      </p:sp>
      <p:sp>
        <p:nvSpPr>
          <p:cNvPr id="49" name="สี่เหลี่ยมผืนผ้ามุมมน 15">
            <a:extLst>
              <a:ext uri="{FF2B5EF4-FFF2-40B4-BE49-F238E27FC236}">
                <a16:creationId xmlns:a16="http://schemas.microsoft.com/office/drawing/2014/main" id="{5A766F33-EACF-4D5E-8CC0-4613308ED822}"/>
              </a:ext>
            </a:extLst>
          </p:cNvPr>
          <p:cNvSpPr/>
          <p:nvPr/>
        </p:nvSpPr>
        <p:spPr>
          <a:xfrm>
            <a:off x="8729174" y="4769727"/>
            <a:ext cx="1912938" cy="830262"/>
          </a:xfrm>
          <a:prstGeom prst="roundRect">
            <a:avLst/>
          </a:prstGeom>
          <a:solidFill>
            <a:srgbClr val="FCD2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+mj-cs"/>
              </a:rPr>
              <a:t>สันติสุขและสมานฉันท์</a:t>
            </a:r>
          </a:p>
        </p:txBody>
      </p:sp>
      <p:sp>
        <p:nvSpPr>
          <p:cNvPr id="28" name="รูปหกเหลี่ยม 27">
            <a:extLst>
              <a:ext uri="{FF2B5EF4-FFF2-40B4-BE49-F238E27FC236}">
                <a16:creationId xmlns:a16="http://schemas.microsoft.com/office/drawing/2014/main" id="{C1A7CA46-A0C6-405D-A13B-C3BCDEF048F9}"/>
              </a:ext>
            </a:extLst>
          </p:cNvPr>
          <p:cNvSpPr/>
          <p:nvPr/>
        </p:nvSpPr>
        <p:spPr>
          <a:xfrm>
            <a:off x="8052461" y="1481638"/>
            <a:ext cx="3437749" cy="860506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10160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+mj-cs"/>
              </a:rPr>
              <a:t>นายธีระศักดิ์  </a:t>
            </a:r>
            <a:r>
              <a:rPr lang="th-TH" sz="2400" dirty="0" err="1">
                <a:latin typeface="TH SarabunPSK" panose="020B0500040200020003" pitchFamily="34" charset="-34"/>
                <a:cs typeface="+mj-cs"/>
              </a:rPr>
              <a:t>ฑีฆา</a:t>
            </a:r>
            <a:r>
              <a:rPr lang="th-TH" sz="2400" dirty="0">
                <a:latin typeface="TH SarabunPSK" panose="020B0500040200020003" pitchFamily="34" charset="-34"/>
                <a:cs typeface="+mj-cs"/>
              </a:rPr>
              <a:t>ยุพันธุ์</a:t>
            </a:r>
          </a:p>
          <a:p>
            <a:pPr algn="ctr"/>
            <a:r>
              <a:rPr lang="th-TH" sz="2400" dirty="0">
                <a:latin typeface="TH SarabunPSK" panose="020B0500040200020003" pitchFamily="34" charset="-34"/>
                <a:cs typeface="+mj-cs"/>
              </a:rPr>
              <a:t>นายกเทศมนตรีนครขอนแก่น</a:t>
            </a:r>
          </a:p>
        </p:txBody>
      </p:sp>
      <p:sp>
        <p:nvSpPr>
          <p:cNvPr id="29" name="ตัวแทนหมายเลขสไลด์ 2">
            <a:extLst>
              <a:ext uri="{FF2B5EF4-FFF2-40B4-BE49-F238E27FC236}">
                <a16:creationId xmlns:a16="http://schemas.microsoft.com/office/drawing/2014/main" id="{E33C58B0-21C4-4394-859F-0EF7575C3F4E}"/>
              </a:ext>
            </a:extLst>
          </p:cNvPr>
          <p:cNvSpPr txBox="1">
            <a:spLocks/>
          </p:cNvSpPr>
          <p:nvPr/>
        </p:nvSpPr>
        <p:spPr>
          <a:xfrm>
            <a:off x="11568608" y="6165304"/>
            <a:ext cx="360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800" b="1" dirty="0">
              <a:solidFill>
                <a:schemeClr val="bg1"/>
              </a:solidFill>
            </a:endParaRPr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83303B3B-AAB5-1EA7-8774-C94967DE4007}"/>
              </a:ext>
            </a:extLst>
          </p:cNvPr>
          <p:cNvSpPr/>
          <p:nvPr/>
        </p:nvSpPr>
        <p:spPr>
          <a:xfrm>
            <a:off x="3190842" y="2661484"/>
            <a:ext cx="2581440" cy="1265173"/>
          </a:xfrm>
          <a:prstGeom prst="roundRect">
            <a:avLst/>
          </a:prstGeom>
          <a:solidFill>
            <a:srgbClr val="FFEA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th-TH" alt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+mj-cs"/>
              </a:rPr>
              <a:t>พันธกิจที่ 2 </a:t>
            </a:r>
            <a:r>
              <a:rPr lang="en-US" alt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+mj-cs"/>
              </a:rPr>
              <a:t>:</a:t>
            </a:r>
            <a:r>
              <a:rPr lang="th-TH" alt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+mj-cs"/>
              </a:rPr>
              <a:t> </a:t>
            </a:r>
            <a:r>
              <a:rPr lang="th-TH" alt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+mj-cs"/>
              </a:rPr>
              <a:t>การเพิ่มศักยภาพของเมือง</a:t>
            </a:r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F4B8C034-DFAD-7485-5903-21840788655E}"/>
              </a:ext>
            </a:extLst>
          </p:cNvPr>
          <p:cNvSpPr/>
          <p:nvPr/>
        </p:nvSpPr>
        <p:spPr>
          <a:xfrm>
            <a:off x="246540" y="2636912"/>
            <a:ext cx="2581440" cy="1265173"/>
          </a:xfrm>
          <a:prstGeom prst="roundRect">
            <a:avLst/>
          </a:prstGeom>
          <a:solidFill>
            <a:srgbClr val="FCD2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th-TH" alt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+mj-cs"/>
              </a:rPr>
              <a:t>พันธกิจที่ 1 : </a:t>
            </a:r>
            <a:r>
              <a:rPr lang="th-TH" alt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+mj-cs"/>
              </a:rPr>
              <a:t>การพัฒนาคุณภาพชีวิตและทุนทางสังคม</a:t>
            </a: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B2985C68-FEF2-F39E-21D6-4CA7A01CEF41}"/>
              </a:ext>
            </a:extLst>
          </p:cNvPr>
          <p:cNvSpPr/>
          <p:nvPr/>
        </p:nvSpPr>
        <p:spPr>
          <a:xfrm>
            <a:off x="6095998" y="2669376"/>
            <a:ext cx="2581440" cy="12651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th-TH" alt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+mj-cs"/>
              </a:rPr>
              <a:t>พันธกิจที่ 3 : </a:t>
            </a:r>
            <a:r>
              <a:rPr lang="th-TH" alt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+mj-cs"/>
              </a:rPr>
              <a:t>การพัฒนาเพื่อเพิ่มศักยภาพทางเศรษฐกิจมุ่งสู่มหานคร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52284C2E-5B7A-EC1B-1903-E41E489A9BE7}"/>
              </a:ext>
            </a:extLst>
          </p:cNvPr>
          <p:cNvSpPr/>
          <p:nvPr/>
        </p:nvSpPr>
        <p:spPr>
          <a:xfrm>
            <a:off x="8987168" y="2713244"/>
            <a:ext cx="2581440" cy="12651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th-TH" alt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+mj-cs"/>
              </a:rPr>
              <a:t>พันธกิจที่ 4 : </a:t>
            </a:r>
            <a:r>
              <a:rPr lang="th-TH" alt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+mj-cs"/>
              </a:rPr>
              <a:t>การพัฒนาขีดความสามารถของการบริหารจัดการท้องถิ่นอย่างมีส่วนร่วม</a:t>
            </a:r>
          </a:p>
        </p:txBody>
      </p:sp>
    </p:spTree>
    <p:extLst>
      <p:ext uri="{BB962C8B-B14F-4D97-AF65-F5344CB8AC3E}">
        <p14:creationId xmlns:p14="http://schemas.microsoft.com/office/powerpoint/2010/main" val="274572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" b="1675"/>
          <a:stretch/>
        </p:blipFill>
        <p:spPr>
          <a:xfrm>
            <a:off x="0" y="4221086"/>
            <a:ext cx="12192000" cy="2664297"/>
          </a:xfrm>
          <a:prstGeom prst="rect">
            <a:avLst/>
          </a:prstGeom>
        </p:spPr>
      </p:pic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+mj-cs"/>
            </a:endParaRPr>
          </a:p>
        </p:txBody>
      </p:sp>
      <p:grpSp>
        <p:nvGrpSpPr>
          <p:cNvPr id="48" name="กลุ่ม 47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49" name="รูปภาพ 4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50" name="รูปภาพ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51" name="รูปภาพ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pic>
        <p:nvPicPr>
          <p:cNvPr id="38" name="รูปภาพ 3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76" r="57392" b="8524"/>
          <a:stretch/>
        </p:blipFill>
        <p:spPr>
          <a:xfrm rot="16200000">
            <a:off x="2965762" y="3698835"/>
            <a:ext cx="224880" cy="6156400"/>
          </a:xfrm>
          <a:prstGeom prst="rect">
            <a:avLst/>
          </a:prstGeom>
        </p:spPr>
      </p:pic>
      <p:sp>
        <p:nvSpPr>
          <p:cNvPr id="7" name="วงรี 6">
            <a:extLst>
              <a:ext uri="{FF2B5EF4-FFF2-40B4-BE49-F238E27FC236}">
                <a16:creationId xmlns:a16="http://schemas.microsoft.com/office/drawing/2014/main" id="{7A9656B3-2D20-B79B-0DFD-2ED38E2176EE}"/>
              </a:ext>
            </a:extLst>
          </p:cNvPr>
          <p:cNvSpPr/>
          <p:nvPr/>
        </p:nvSpPr>
        <p:spPr>
          <a:xfrm>
            <a:off x="8666928" y="1930227"/>
            <a:ext cx="3405736" cy="2434878"/>
          </a:xfrm>
          <a:prstGeom prst="ellipse">
            <a:avLst/>
          </a:prstGeom>
          <a:solidFill>
            <a:srgbClr val="FCD2F7">
              <a:alpha val="5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cs typeface="+mj-cs"/>
              </a:rPr>
              <a:t>เฉพาะ..ปีงบประมาณ 2566 ดำเนินการไปแล้ว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cs typeface="+mj-cs"/>
              </a:rPr>
              <a:t>197 โครงการ</a:t>
            </a:r>
          </a:p>
        </p:txBody>
      </p:sp>
      <p:sp>
        <p:nvSpPr>
          <p:cNvPr id="8" name="คำบรรยายภาพ: ลูกศรขึ้น 7">
            <a:extLst>
              <a:ext uri="{FF2B5EF4-FFF2-40B4-BE49-F238E27FC236}">
                <a16:creationId xmlns:a16="http://schemas.microsoft.com/office/drawing/2014/main" id="{ED29BD61-ABB4-494D-D8F3-98FE8E50A14A}"/>
              </a:ext>
            </a:extLst>
          </p:cNvPr>
          <p:cNvSpPr/>
          <p:nvPr/>
        </p:nvSpPr>
        <p:spPr>
          <a:xfrm>
            <a:off x="8719014" y="4117405"/>
            <a:ext cx="2992175" cy="1615851"/>
          </a:xfrm>
          <a:prstGeom prst="upArrowCallout">
            <a:avLst>
              <a:gd name="adj1" fmla="val 11893"/>
              <a:gd name="adj2" fmla="val 13107"/>
              <a:gd name="adj3" fmla="val 25000"/>
              <a:gd name="adj4" fmla="val 64977"/>
            </a:avLst>
          </a:prstGeom>
          <a:solidFill>
            <a:srgbClr val="FCD2F7">
              <a:alpha val="61000"/>
            </a:srgbClr>
          </a:solidFill>
          <a:ln>
            <a:solidFill>
              <a:schemeClr val="accent1">
                <a:shade val="15000"/>
                <a:alpha val="9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ysClr val="windowText" lastClr="000000"/>
                </a:solidFill>
                <a:cs typeface="+mj-cs"/>
              </a:rPr>
              <a:t>เป็นเงิน</a:t>
            </a:r>
          </a:p>
          <a:p>
            <a:pPr algn="ctr"/>
            <a:r>
              <a:rPr lang="th-TH" b="1" dirty="0">
                <a:solidFill>
                  <a:sysClr val="windowText" lastClr="000000"/>
                </a:solidFill>
                <a:cs typeface="+mj-cs"/>
              </a:rPr>
              <a:t>จำนวน 275,579,490 บาท</a:t>
            </a:r>
          </a:p>
        </p:txBody>
      </p:sp>
      <p:sp>
        <p:nvSpPr>
          <p:cNvPr id="12" name="วงรี 11">
            <a:extLst>
              <a:ext uri="{FF2B5EF4-FFF2-40B4-BE49-F238E27FC236}">
                <a16:creationId xmlns:a16="http://schemas.microsoft.com/office/drawing/2014/main" id="{8E1B0244-37B5-2642-5359-062B772CF5DA}"/>
              </a:ext>
            </a:extLst>
          </p:cNvPr>
          <p:cNvSpPr/>
          <p:nvPr/>
        </p:nvSpPr>
        <p:spPr>
          <a:xfrm>
            <a:off x="4921541" y="1986247"/>
            <a:ext cx="3626051" cy="288550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  <a:cs typeface="+mj-cs"/>
              </a:rPr>
              <a:t>เฉพาะ..ปีงบประมาณ 2567 มีแผนดำเนินการ</a:t>
            </a:r>
          </a:p>
          <a:p>
            <a:pPr algn="ctr"/>
            <a:r>
              <a:rPr lang="th-TH" b="1" dirty="0">
                <a:solidFill>
                  <a:srgbClr val="FF0000"/>
                </a:solidFill>
                <a:cs typeface="+mj-cs"/>
              </a:rPr>
              <a:t>345 โครงการ</a:t>
            </a:r>
          </a:p>
        </p:txBody>
      </p:sp>
      <p:sp>
        <p:nvSpPr>
          <p:cNvPr id="13" name="คำบรรยายภาพ: ลูกศรขึ้น 12">
            <a:extLst>
              <a:ext uri="{FF2B5EF4-FFF2-40B4-BE49-F238E27FC236}">
                <a16:creationId xmlns:a16="http://schemas.microsoft.com/office/drawing/2014/main" id="{CECE2721-714A-3EF8-DE98-DE5C833DAE67}"/>
              </a:ext>
            </a:extLst>
          </p:cNvPr>
          <p:cNvSpPr/>
          <p:nvPr/>
        </p:nvSpPr>
        <p:spPr>
          <a:xfrm>
            <a:off x="5197488" y="4621461"/>
            <a:ext cx="2992175" cy="1615851"/>
          </a:xfrm>
          <a:prstGeom prst="upArrowCallout">
            <a:avLst>
              <a:gd name="adj1" fmla="val 11893"/>
              <a:gd name="adj2" fmla="val 13107"/>
              <a:gd name="adj3" fmla="val 25000"/>
              <a:gd name="adj4" fmla="val 6497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  <a:cs typeface="+mj-cs"/>
              </a:rPr>
              <a:t>เป็นเงิน</a:t>
            </a:r>
          </a:p>
          <a:p>
            <a:pPr algn="ctr"/>
            <a:r>
              <a:rPr lang="th-TH" b="1" dirty="0">
                <a:solidFill>
                  <a:srgbClr val="FF0000"/>
                </a:solidFill>
                <a:cs typeface="+mj-cs"/>
              </a:rPr>
              <a:t>จำนวน 346,359,560 บาท</a:t>
            </a:r>
          </a:p>
        </p:txBody>
      </p:sp>
      <p:sp>
        <p:nvSpPr>
          <p:cNvPr id="14" name="วงรี 13">
            <a:extLst>
              <a:ext uri="{FF2B5EF4-FFF2-40B4-BE49-F238E27FC236}">
                <a16:creationId xmlns:a16="http://schemas.microsoft.com/office/drawing/2014/main" id="{C6AF1033-D649-BBA6-5084-B4BA751BDA8E}"/>
              </a:ext>
            </a:extLst>
          </p:cNvPr>
          <p:cNvSpPr/>
          <p:nvPr/>
        </p:nvSpPr>
        <p:spPr>
          <a:xfrm>
            <a:off x="407368" y="1787802"/>
            <a:ext cx="4343728" cy="3536582"/>
          </a:xfrm>
          <a:prstGeom prst="ellipse">
            <a:avLst/>
          </a:prstGeom>
          <a:gradFill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cs typeface="+mj-cs"/>
              </a:rPr>
              <a:t>ปีงบประมาณ 2566 – 2570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cs typeface="+mj-cs"/>
              </a:rPr>
              <a:t>มีโครงการที่ยังไม่ดำเนินการ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cs typeface="+mj-cs"/>
              </a:rPr>
              <a:t>จำนวน 1,959 โครงการ</a:t>
            </a:r>
          </a:p>
        </p:txBody>
      </p:sp>
      <p:sp>
        <p:nvSpPr>
          <p:cNvPr id="15" name="คำบรรยายภาพ: ลูกศรขึ้น 14">
            <a:extLst>
              <a:ext uri="{FF2B5EF4-FFF2-40B4-BE49-F238E27FC236}">
                <a16:creationId xmlns:a16="http://schemas.microsoft.com/office/drawing/2014/main" id="{AB786388-4C33-F088-8050-BABD80F623F9}"/>
              </a:ext>
            </a:extLst>
          </p:cNvPr>
          <p:cNvSpPr/>
          <p:nvPr/>
        </p:nvSpPr>
        <p:spPr>
          <a:xfrm>
            <a:off x="804989" y="5016175"/>
            <a:ext cx="3231659" cy="1605181"/>
          </a:xfrm>
          <a:prstGeom prst="upArrowCallout">
            <a:avLst>
              <a:gd name="adj1" fmla="val 11893"/>
              <a:gd name="adj2" fmla="val 13107"/>
              <a:gd name="adj3" fmla="val 25000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ysClr val="windowText" lastClr="000000"/>
                </a:solidFill>
                <a:cs typeface="+mj-cs"/>
              </a:rPr>
              <a:t>เป็นเงิน</a:t>
            </a:r>
          </a:p>
          <a:p>
            <a:pPr algn="ctr"/>
            <a:r>
              <a:rPr lang="th-TH" b="1" dirty="0">
                <a:solidFill>
                  <a:sysClr val="windowText" lastClr="000000"/>
                </a:solidFill>
                <a:cs typeface="+mj-cs"/>
              </a:rPr>
              <a:t>จำนวน 4,956,303,100 บาท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AFAAE7-7DDE-A46A-BF47-AC3CC20DA022}"/>
              </a:ext>
            </a:extLst>
          </p:cNvPr>
          <p:cNvSpPr txBox="1">
            <a:spLocks/>
          </p:cNvSpPr>
          <p:nvPr/>
        </p:nvSpPr>
        <p:spPr>
          <a:xfrm>
            <a:off x="0" y="17328"/>
            <a:ext cx="12192000" cy="1615852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th-TH" altLang="ko-KR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+mj-cs"/>
            </a:endParaRPr>
          </a:p>
          <a:p>
            <a:pPr algn="ctr"/>
            <a:r>
              <a:rPr lang="th-TH" altLang="ko-KR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แผนการใช้จ่ายเงินนอกงบประมาณ พ.ศ. 2566 – 2570</a:t>
            </a:r>
            <a:endParaRPr lang="en-US" altLang="ko-KR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+mj-cs"/>
            </a:endParaRPr>
          </a:p>
          <a:p>
            <a:pPr algn="ctr"/>
            <a:r>
              <a:rPr lang="th-TH" altLang="ko-KR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ของเทศบาลนครขอนแก่น</a:t>
            </a:r>
            <a:endParaRPr lang="th-TH" altLang="ko-KR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+mj-cs"/>
            </a:endParaRPr>
          </a:p>
          <a:p>
            <a:pPr algn="ctr"/>
            <a:endParaRPr lang="th-TH" altLang="ko-KR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+mj-cs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68E93F1-1345-2C62-BE2B-C483DCE18F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742" y="295543"/>
            <a:ext cx="1109099" cy="10894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678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ชื่อเรื่อง 1">
            <a:extLst>
              <a:ext uri="{FF2B5EF4-FFF2-40B4-BE49-F238E27FC236}">
                <a16:creationId xmlns:a16="http://schemas.microsoft.com/office/drawing/2014/main" id="{3A544283-87E4-4F62-96C5-DE9A9615A06D}"/>
              </a:ext>
            </a:extLst>
          </p:cNvPr>
          <p:cNvSpPr txBox="1">
            <a:spLocks/>
          </p:cNvSpPr>
          <p:nvPr/>
        </p:nvSpPr>
        <p:spPr>
          <a:xfrm>
            <a:off x="147288" y="310255"/>
            <a:ext cx="11921064" cy="611664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sz="2400" b="1" dirty="0">
              <a:ln w="3175">
                <a:noFill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" b="1675"/>
          <a:stretch/>
        </p:blipFill>
        <p:spPr>
          <a:xfrm>
            <a:off x="0" y="4221088"/>
            <a:ext cx="12192000" cy="2664297"/>
          </a:xfrm>
          <a:prstGeom prst="rect">
            <a:avLst/>
          </a:prstGeom>
        </p:spPr>
      </p:pic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8" name="กลุ่ม 47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49" name="รูปภาพ 4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50" name="รูปภาพ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51" name="รูปภาพ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0" y="45725"/>
            <a:ext cx="12130696" cy="136705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th-TH" altLang="ko-KR" sz="1000" b="1" dirty="0">
              <a:solidFill>
                <a:schemeClr val="tx1"/>
              </a:solidFill>
              <a:effectLst>
                <a:glow rad="63500">
                  <a:schemeClr val="bg1"/>
                </a:glow>
              </a:effectLst>
              <a:latin typeface="TH SarabunPSK" panose="020B0500040200020003" pitchFamily="34" charset="-34"/>
              <a:cs typeface="+mj-cs"/>
            </a:endParaRPr>
          </a:p>
          <a:p>
            <a:pPr algn="ctr"/>
            <a:r>
              <a:rPr lang="th-TH" altLang="ko-KR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เงินสะสมของเทศบาลนครขอนแก่น  </a:t>
            </a:r>
          </a:p>
          <a:p>
            <a:pPr algn="ctr"/>
            <a:r>
              <a:rPr lang="th-TH" altLang="ko-KR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สามารถนำไปใช้ได้ตามรายงานการเงิน    จำนวน  522,662,724.66  บาท</a:t>
            </a:r>
          </a:p>
        </p:txBody>
      </p:sp>
      <p:pic>
        <p:nvPicPr>
          <p:cNvPr id="38" name="รูปภาพ 3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76" r="57392" b="8524"/>
          <a:stretch/>
        </p:blipFill>
        <p:spPr>
          <a:xfrm rot="16200000">
            <a:off x="2965762" y="3698835"/>
            <a:ext cx="224880" cy="6156400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00807D65-8D99-AA8E-C1EC-02DE4FB4233F}"/>
              </a:ext>
            </a:extLst>
          </p:cNvPr>
          <p:cNvSpPr txBox="1"/>
          <p:nvPr/>
        </p:nvSpPr>
        <p:spPr>
          <a:xfrm>
            <a:off x="92476" y="1507266"/>
            <a:ext cx="12007048" cy="532453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67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88900" cmpd="dbl">
            <a:solidFill>
              <a:schemeClr val="accent1">
                <a:alpha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>
                <a:cs typeface="+mj-cs"/>
              </a:rPr>
              <a:t>เงินสะสมตามบัญชีเงินฝากธนาคารที่นำไปใช้ได้ ณ วันที่ 30 กันยายน 2566		จำนวน   891,436,690.37 บาท</a:t>
            </a:r>
          </a:p>
          <a:p>
            <a:r>
              <a:rPr lang="th-TH" b="1" u="sng" dirty="0">
                <a:cs typeface="+mj-cs"/>
              </a:rPr>
              <a:t>หัก</a:t>
            </a:r>
            <a:r>
              <a:rPr lang="th-TH" dirty="0">
                <a:cs typeface="+mj-cs"/>
              </a:rPr>
              <a:t>  เงินสมทบกองทุนส่งเสริมกิจการขององค์กรปกครองส่วนท้องถิ่น		จำนวน       4,856,265.71 บาท</a:t>
            </a:r>
          </a:p>
          <a:p>
            <a:r>
              <a:rPr lang="th-TH" dirty="0">
                <a:cs typeface="+mj-cs"/>
              </a:rPr>
              <a:t>       สำรองตามระเบียบกระทรวงมหาดไทย ว่าด้วยการรับเงิน การเบิกจ่ายเงิน </a:t>
            </a:r>
          </a:p>
          <a:p>
            <a:r>
              <a:rPr lang="th-TH" dirty="0">
                <a:cs typeface="+mj-cs"/>
              </a:rPr>
              <a:t>       การฝากเงิน การเก็บรักษาเงิน และการตรวจเงินขององค์กรปกครองส่วนท้องถิ่น พ.ศ. 2566				1. ค่าใช้จ่ายด้านบุคลากรไม่น้อยกว่า 3 เดือน     จำนวน  150,000,000 บาท</a:t>
            </a:r>
          </a:p>
          <a:p>
            <a:r>
              <a:rPr lang="th-TH" dirty="0">
                <a:cs typeface="+mj-cs"/>
              </a:rPr>
              <a:t>	2. ร้อยละ 15 ของงบประมาณรายจ่ายประจำปี  จำนวน  213,917,700 บาท</a:t>
            </a:r>
          </a:p>
          <a:p>
            <a:r>
              <a:rPr lang="th-TH" dirty="0">
                <a:cs typeface="+mj-cs"/>
              </a:rPr>
              <a:t>	3.  เงินสะสมคงเหลือขั้นต่ำตามระเบียบ	  ................-...................	จำนวน   </a:t>
            </a:r>
            <a:r>
              <a:rPr lang="th-TH" u="sng" dirty="0">
                <a:cs typeface="+mj-cs"/>
              </a:rPr>
              <a:t>363,917,700.00</a:t>
            </a:r>
            <a:r>
              <a:rPr lang="th-TH" dirty="0">
                <a:cs typeface="+mj-cs"/>
              </a:rPr>
              <a:t> บาท</a:t>
            </a:r>
          </a:p>
          <a:p>
            <a:r>
              <a:rPr lang="th-TH" b="1" dirty="0">
                <a:solidFill>
                  <a:srgbClr val="FF0000"/>
                </a:solidFill>
                <a:cs typeface="+mj-cs"/>
              </a:rPr>
              <a:t>คงเหลือเงินสะสมตามบัญชีเงินฝากธนาคารที่นำไปใช้ได้หลังหักสำรอง</a:t>
            </a:r>
          </a:p>
          <a:p>
            <a:r>
              <a:rPr lang="th-TH" b="1" dirty="0">
                <a:solidFill>
                  <a:srgbClr val="FF0000"/>
                </a:solidFill>
                <a:cs typeface="+mj-cs"/>
              </a:rPr>
              <a:t>ตามระเบียบตามระเบียบกระทรวงมหาดไทย ว่าด้วยการรับเงิน </a:t>
            </a:r>
          </a:p>
          <a:p>
            <a:r>
              <a:rPr lang="th-TH" b="1" dirty="0">
                <a:solidFill>
                  <a:srgbClr val="FF0000"/>
                </a:solidFill>
                <a:cs typeface="+mj-cs"/>
              </a:rPr>
              <a:t>การเบิกจ่ายเงิน การฝากเงิน การเก็บรักษาเงิน และการตรวจเงิน</a:t>
            </a:r>
          </a:p>
          <a:p>
            <a:r>
              <a:rPr lang="th-TH" b="1" dirty="0">
                <a:solidFill>
                  <a:srgbClr val="FF0000"/>
                </a:solidFill>
                <a:cs typeface="+mj-cs"/>
              </a:rPr>
              <a:t>ขององค์กรปกครองส่วนท้องถิ่น พ.ศ. 2566 					จำนวน  </a:t>
            </a:r>
            <a:r>
              <a:rPr lang="th-TH" sz="3200" b="1" u="dbl" dirty="0">
                <a:solidFill>
                  <a:srgbClr val="FF0000"/>
                </a:solidFill>
                <a:cs typeface="+mj-cs"/>
              </a:rPr>
              <a:t>522,662,724.66</a:t>
            </a:r>
            <a:r>
              <a:rPr lang="th-TH" b="1" dirty="0">
                <a:solidFill>
                  <a:srgbClr val="FF0000"/>
                </a:solidFill>
                <a:cs typeface="+mj-cs"/>
              </a:rPr>
              <a:t> บาท</a:t>
            </a:r>
            <a:r>
              <a:rPr lang="th-TH" dirty="0">
                <a:cs typeface="+mj-cs"/>
              </a:rPr>
              <a:t>	</a:t>
            </a:r>
          </a:p>
        </p:txBody>
      </p:sp>
      <p:sp>
        <p:nvSpPr>
          <p:cNvPr id="6" name="คำบรรยายภาพ: สี่เหลี่ยม 5">
            <a:extLst>
              <a:ext uri="{FF2B5EF4-FFF2-40B4-BE49-F238E27FC236}">
                <a16:creationId xmlns:a16="http://schemas.microsoft.com/office/drawing/2014/main" id="{016F8334-5A9E-7495-CA33-5D808C5A4C08}"/>
              </a:ext>
            </a:extLst>
          </p:cNvPr>
          <p:cNvSpPr/>
          <p:nvPr/>
        </p:nvSpPr>
        <p:spPr>
          <a:xfrm>
            <a:off x="4739708" y="6255793"/>
            <a:ext cx="3312368" cy="474170"/>
          </a:xfrm>
          <a:prstGeom prst="wedgeRectCallout">
            <a:avLst>
              <a:gd name="adj1" fmla="val 82532"/>
              <a:gd name="adj2" fmla="val -44341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เตรียมใช้จ่ายในปี 2567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F12C3C6-86E6-533F-66FA-56492A94DF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326" y="261830"/>
            <a:ext cx="1109099" cy="10894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70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" b="1675"/>
          <a:stretch/>
        </p:blipFill>
        <p:spPr>
          <a:xfrm>
            <a:off x="4360" y="4221086"/>
            <a:ext cx="12192000" cy="2664297"/>
          </a:xfrm>
          <a:prstGeom prst="rect">
            <a:avLst/>
          </a:prstGeom>
        </p:spPr>
      </p:pic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+mj-cs"/>
            </a:endParaRPr>
          </a:p>
        </p:txBody>
      </p:sp>
      <p:grpSp>
        <p:nvGrpSpPr>
          <p:cNvPr id="48" name="กลุ่ม 47"/>
          <p:cNvGrpSpPr/>
          <p:nvPr/>
        </p:nvGrpSpPr>
        <p:grpSpPr>
          <a:xfrm>
            <a:off x="-24680" y="6664596"/>
            <a:ext cx="12217077" cy="220787"/>
            <a:chOff x="-24680" y="6664596"/>
            <a:chExt cx="12217077" cy="220787"/>
          </a:xfrm>
        </p:grpSpPr>
        <p:pic>
          <p:nvPicPr>
            <p:cNvPr id="49" name="รูปภาพ 4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50" name="รูปภาพ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51" name="รูปภาพ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4680" y="0"/>
            <a:ext cx="12167320" cy="18480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 </a:t>
            </a:r>
            <a:r>
              <a:rPr lang="th-TH" sz="4400" b="1" dirty="0">
                <a:solidFill>
                  <a:srgbClr val="FF0000"/>
                </a:solidFill>
                <a:cs typeface="+mj-cs"/>
              </a:rPr>
              <a:t>เทศบาลนครขอนแก่นมีโครงการใช้จ่ายเงินสะสม</a:t>
            </a:r>
          </a:p>
          <a:p>
            <a:pPr algn="ctr"/>
            <a:r>
              <a:rPr lang="th-TH" altLang="ko-KR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ตามแผนการใช้จ่ายงบประมาณของ เทศบาลนครขอนแก่น</a:t>
            </a:r>
          </a:p>
        </p:txBody>
      </p:sp>
      <p:pic>
        <p:nvPicPr>
          <p:cNvPr id="38" name="รูปภาพ 3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76" r="57392" b="8524"/>
          <a:stretch/>
        </p:blipFill>
        <p:spPr>
          <a:xfrm rot="16200000">
            <a:off x="2965762" y="3698835"/>
            <a:ext cx="224880" cy="61564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C68BF-E387-A07D-1B49-57DEA932C59D}"/>
              </a:ext>
            </a:extLst>
          </p:cNvPr>
          <p:cNvSpPr txBox="1">
            <a:spLocks/>
          </p:cNvSpPr>
          <p:nvPr/>
        </p:nvSpPr>
        <p:spPr>
          <a:xfrm>
            <a:off x="5739316" y="2197640"/>
            <a:ext cx="6112671" cy="2023446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1</a:t>
            </a:r>
            <a:r>
              <a:rPr lang="th-TH" altLang="ko-K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)  โครงที่จะดำเนินการใช้จ่ายเงินสะสม </a:t>
            </a:r>
            <a:r>
              <a:rPr lang="th-TH" altLang="ko-KR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พ.ศ. 2567 </a:t>
            </a:r>
          </a:p>
          <a:p>
            <a:pPr algn="ctr"/>
            <a:r>
              <a:rPr lang="th-TH" altLang="ko-K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จำนวน 12 โครงการ </a:t>
            </a:r>
          </a:p>
          <a:p>
            <a:pPr algn="ctr"/>
            <a:r>
              <a:rPr lang="th-TH" altLang="ko-KR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งบประมาณจำนวน  522,466,490  บาท</a:t>
            </a:r>
          </a:p>
        </p:txBody>
      </p:sp>
      <p:sp>
        <p:nvSpPr>
          <p:cNvPr id="12" name="ม้วนกระดาษ: แนวนอน 11">
            <a:extLst>
              <a:ext uri="{FF2B5EF4-FFF2-40B4-BE49-F238E27FC236}">
                <a16:creationId xmlns:a16="http://schemas.microsoft.com/office/drawing/2014/main" id="{1E6797D1-F293-FB4D-3756-7E0CC79B8598}"/>
              </a:ext>
            </a:extLst>
          </p:cNvPr>
          <p:cNvSpPr/>
          <p:nvPr/>
        </p:nvSpPr>
        <p:spPr>
          <a:xfrm>
            <a:off x="412676" y="1883266"/>
            <a:ext cx="4747220" cy="266429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เงินสะสมใช้ได้จริง</a:t>
            </a:r>
          </a:p>
          <a:p>
            <a:pPr algn="ctr"/>
            <a:r>
              <a:rPr lang="th-TH" altLang="ko-KR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ตามรายงานการเงิน  </a:t>
            </a:r>
          </a:p>
          <a:p>
            <a:pPr algn="ctr"/>
            <a:r>
              <a:rPr lang="th-TH" altLang="ko-KR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522,662,724.66  บาท</a:t>
            </a:r>
            <a:endParaRPr lang="th-TH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B6226FA-5602-7D5D-8547-9597B54A13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376" y="385907"/>
            <a:ext cx="1109099" cy="10894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5DE64D5-1946-7F52-E7F2-9B79DD72BD80}"/>
              </a:ext>
            </a:extLst>
          </p:cNvPr>
          <p:cNvSpPr txBox="1">
            <a:spLocks/>
          </p:cNvSpPr>
          <p:nvPr/>
        </p:nvSpPr>
        <p:spPr>
          <a:xfrm>
            <a:off x="5734772" y="4541542"/>
            <a:ext cx="6188568" cy="1982165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2</a:t>
            </a:r>
            <a:r>
              <a:rPr lang="th-TH" altLang="ko-K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) มีโครงการที่ปรากฏตามแผนพัฒนาท้องถิ่น </a:t>
            </a:r>
          </a:p>
          <a:p>
            <a:pPr algn="ctr"/>
            <a:r>
              <a:rPr lang="th-TH" altLang="ko-KR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พ.ศ. 2566 – 2570 ของเทศบาลนครขอนแก่น</a:t>
            </a:r>
          </a:p>
          <a:p>
            <a:pPr algn="ctr"/>
            <a:r>
              <a:rPr lang="th-TH" altLang="ko-K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จำนวน 1,959  โครงการ</a:t>
            </a:r>
          </a:p>
          <a:p>
            <a:pPr algn="ctr"/>
            <a:r>
              <a:rPr lang="th-TH" altLang="ko-KR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งบประมาณ จำนวน  4,956,303,100  บาท</a:t>
            </a:r>
          </a:p>
        </p:txBody>
      </p:sp>
      <p:sp>
        <p:nvSpPr>
          <p:cNvPr id="5" name="ม้วนกระดาษ: แนวนอน 4">
            <a:extLst>
              <a:ext uri="{FF2B5EF4-FFF2-40B4-BE49-F238E27FC236}">
                <a16:creationId xmlns:a16="http://schemas.microsoft.com/office/drawing/2014/main" id="{23D22860-9478-5608-2408-D4816C6206C4}"/>
              </a:ext>
            </a:extLst>
          </p:cNvPr>
          <p:cNvSpPr/>
          <p:nvPr/>
        </p:nvSpPr>
        <p:spPr>
          <a:xfrm>
            <a:off x="335360" y="4344733"/>
            <a:ext cx="4824536" cy="244984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เงินชดเชยภาษีที่ดินและสิ่งปลูกสร้าง</a:t>
            </a:r>
          </a:p>
          <a:p>
            <a:pPr algn="ctr"/>
            <a:r>
              <a:rPr lang="th-TH" altLang="ko-KR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ตาม ร่าง พ.ร.บ. งบประมาณ 2567</a:t>
            </a:r>
          </a:p>
          <a:p>
            <a:pPr algn="ctr"/>
            <a:r>
              <a:rPr lang="en-US" altLang="ko-KR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86</a:t>
            </a:r>
            <a:r>
              <a:rPr lang="th-TH" altLang="ko-KR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,</a:t>
            </a:r>
            <a:r>
              <a:rPr lang="en-US" altLang="ko-KR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454</a:t>
            </a:r>
            <a:r>
              <a:rPr lang="th-TH" altLang="ko-KR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,</a:t>
            </a:r>
            <a:r>
              <a:rPr lang="en-US" altLang="ko-KR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900</a:t>
            </a:r>
            <a:r>
              <a:rPr lang="th-TH" altLang="ko-KR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 บาท</a:t>
            </a:r>
            <a:endParaRPr lang="th-TH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6" name="ลูกศร: ขวา 5">
            <a:extLst>
              <a:ext uri="{FF2B5EF4-FFF2-40B4-BE49-F238E27FC236}">
                <a16:creationId xmlns:a16="http://schemas.microsoft.com/office/drawing/2014/main" id="{A3294561-053A-C72B-4CFD-C514821D0C4F}"/>
              </a:ext>
            </a:extLst>
          </p:cNvPr>
          <p:cNvSpPr/>
          <p:nvPr/>
        </p:nvSpPr>
        <p:spPr>
          <a:xfrm>
            <a:off x="5591944" y="2924944"/>
            <a:ext cx="648072" cy="6936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ลูกศร: ขวา 6">
            <a:extLst>
              <a:ext uri="{FF2B5EF4-FFF2-40B4-BE49-F238E27FC236}">
                <a16:creationId xmlns:a16="http://schemas.microsoft.com/office/drawing/2014/main" id="{EF14D300-EBAE-32CD-AA0B-95A8FC04BDB8}"/>
              </a:ext>
            </a:extLst>
          </p:cNvPr>
          <p:cNvSpPr/>
          <p:nvPr/>
        </p:nvSpPr>
        <p:spPr>
          <a:xfrm>
            <a:off x="5508331" y="5096018"/>
            <a:ext cx="648072" cy="693646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96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" b="1675"/>
          <a:stretch/>
        </p:blipFill>
        <p:spPr>
          <a:xfrm>
            <a:off x="33371" y="4350229"/>
            <a:ext cx="12192000" cy="2664297"/>
          </a:xfrm>
          <a:prstGeom prst="rect">
            <a:avLst/>
          </a:prstGeom>
        </p:spPr>
      </p:pic>
      <p:grpSp>
        <p:nvGrpSpPr>
          <p:cNvPr id="48" name="กลุ่ม 47"/>
          <p:cNvGrpSpPr/>
          <p:nvPr/>
        </p:nvGrpSpPr>
        <p:grpSpPr>
          <a:xfrm>
            <a:off x="-24680" y="6880621"/>
            <a:ext cx="12217077" cy="220787"/>
            <a:chOff x="-24680" y="6664596"/>
            <a:chExt cx="12217077" cy="220787"/>
          </a:xfrm>
        </p:grpSpPr>
        <p:pic>
          <p:nvPicPr>
            <p:cNvPr id="49" name="รูปภาพ 4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2615941" y="4880050"/>
              <a:ext cx="193403" cy="3791743"/>
            </a:xfrm>
            <a:prstGeom prst="rect">
              <a:avLst/>
            </a:prstGeom>
          </p:spPr>
        </p:pic>
        <p:pic>
          <p:nvPicPr>
            <p:cNvPr id="50" name="รูปภาพ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10199824" y="4865427"/>
              <a:ext cx="193403" cy="3791743"/>
            </a:xfrm>
            <a:prstGeom prst="rect">
              <a:avLst/>
            </a:prstGeom>
          </p:spPr>
        </p:pic>
        <p:pic>
          <p:nvPicPr>
            <p:cNvPr id="51" name="รูปภาพ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r="57392" b="8524"/>
            <a:stretch/>
          </p:blipFill>
          <p:spPr>
            <a:xfrm rot="16200000">
              <a:off x="6408081" y="4865426"/>
              <a:ext cx="193403" cy="3791743"/>
            </a:xfrm>
            <a:prstGeom prst="rect">
              <a:avLst/>
            </a:prstGeom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7" t="71186" r="57392" b="8524"/>
            <a:stretch/>
          </p:blipFill>
          <p:spPr>
            <a:xfrm rot="16200000">
              <a:off x="290288" y="6359298"/>
              <a:ext cx="211117" cy="841053"/>
            </a:xfrm>
            <a:prstGeom prst="rect">
              <a:avLst/>
            </a:prstGeom>
          </p:spPr>
        </p:pic>
      </p:grpSp>
      <p:pic>
        <p:nvPicPr>
          <p:cNvPr id="38" name="รูปภาพ 3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76" r="57392" b="8524"/>
          <a:stretch/>
        </p:blipFill>
        <p:spPr>
          <a:xfrm rot="16200000">
            <a:off x="2965762" y="3838759"/>
            <a:ext cx="224880" cy="6156400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D1D008A-B22E-D2C1-881F-762E08A5CA02}"/>
              </a:ext>
            </a:extLst>
          </p:cNvPr>
          <p:cNvSpPr txBox="1">
            <a:spLocks/>
          </p:cNvSpPr>
          <p:nvPr/>
        </p:nvSpPr>
        <p:spPr>
          <a:xfrm>
            <a:off x="33372" y="44625"/>
            <a:ext cx="12158628" cy="1440160"/>
          </a:xfrm>
          <a:prstGeom prst="rect">
            <a:avLst/>
          </a:prstGeom>
          <a:solidFill>
            <a:srgbClr val="FAB0F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1</a:t>
            </a:r>
            <a:r>
              <a:rPr lang="th-TH" altLang="ko-KR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)  โครงที่จะดำเนินการใช้จ่ายเงินสะสม พ.ศ. 2567  จำนวน 12 โครงการ </a:t>
            </a:r>
          </a:p>
          <a:p>
            <a:pPr algn="ctr"/>
            <a:r>
              <a:rPr lang="th-TH" altLang="ko-KR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งบประมาณจำนวน  522,466,490  บาท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E4FF4E9-D2E8-6F00-DAC1-FCFE014FB2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5235" y="1630674"/>
            <a:ext cx="8041529" cy="525471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69359500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4955</TotalTime>
  <Words>512</Words>
  <Application>Microsoft Office PowerPoint</Application>
  <PresentationFormat>แบบจอกว้าง</PresentationFormat>
  <Paragraphs>71</Paragraphs>
  <Slides>5</Slides>
  <Notes>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9" baseType="lpstr">
      <vt:lpstr>Arial</vt:lpstr>
      <vt:lpstr>Calibri</vt:lpstr>
      <vt:lpstr>TH SarabunPSK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MO</dc:creator>
  <cp:lastModifiedBy>admin</cp:lastModifiedBy>
  <cp:revision>460</cp:revision>
  <cp:lastPrinted>2024-02-14T10:57:54Z</cp:lastPrinted>
  <dcterms:created xsi:type="dcterms:W3CDTF">2020-06-29T02:37:46Z</dcterms:created>
  <dcterms:modified xsi:type="dcterms:W3CDTF">2024-02-16T04:35:36Z</dcterms:modified>
</cp:coreProperties>
</file>