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229" r:id="rId2"/>
    <p:sldId id="2498" r:id="rId3"/>
    <p:sldId id="2491" r:id="rId4"/>
    <p:sldId id="2496" r:id="rId5"/>
    <p:sldId id="2497" r:id="rId6"/>
    <p:sldId id="2342" r:id="rId7"/>
    <p:sldId id="2403" r:id="rId8"/>
    <p:sldId id="2344" r:id="rId9"/>
    <p:sldId id="257" r:id="rId10"/>
    <p:sldId id="258" r:id="rId11"/>
    <p:sldId id="259" r:id="rId12"/>
    <p:sldId id="2399" r:id="rId13"/>
    <p:sldId id="2400" r:id="rId14"/>
    <p:sldId id="2401" r:id="rId15"/>
    <p:sldId id="2378" r:id="rId16"/>
    <p:sldId id="2379" r:id="rId17"/>
    <p:sldId id="2380" r:id="rId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1" autoAdjust="0"/>
    <p:restoredTop sz="95414" autoAdjust="0"/>
  </p:normalViewPr>
  <p:slideViewPr>
    <p:cSldViewPr snapToGrid="0">
      <p:cViewPr varScale="1">
        <p:scale>
          <a:sx n="63" d="100"/>
          <a:sy n="63" d="100"/>
        </p:scale>
        <p:origin x="131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4" tIns="46583" rIns="93164" bIns="46583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4" tIns="46583" rIns="93164" bIns="46583" rtlCol="0"/>
          <a:lstStyle>
            <a:lvl1pPr algn="r">
              <a:defRPr sz="1200"/>
            </a:lvl1pPr>
          </a:lstStyle>
          <a:p>
            <a:fld id="{202263CB-AEE2-41D7-BCCE-7C59C4864875}" type="datetimeFigureOut">
              <a:rPr lang="th-TH" smtClean="0"/>
              <a:pPr/>
              <a:t>16/02/67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3" rIns="93164" bIns="46583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3" rIns="93164" bIns="46583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64" tIns="46583" rIns="93164" bIns="46583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3164" tIns="46583" rIns="93164" bIns="46583" rtlCol="0" anchor="b"/>
          <a:lstStyle>
            <a:lvl1pPr algn="r">
              <a:defRPr sz="1200"/>
            </a:lvl1pPr>
          </a:lstStyle>
          <a:p>
            <a:fld id="{2F03C624-4185-4C5F-9D9C-EDCAED4E0E6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9708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3C624-4185-4C5F-9D9C-EDCAED4E0E65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2967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16/02/67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5406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16/02/67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483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16/02/67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730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16/02/67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488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16/02/67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036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16/02/67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997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16/02/67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6158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16/02/67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472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16/02/67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879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16/02/67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538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FAABF-ABB6-49E8-B8E6-01C0964E751C}" type="datetimeFigureOut">
              <a:rPr lang="th-TH" smtClean="0"/>
              <a:pPr/>
              <a:t>16/02/67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496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FAABF-ABB6-49E8-B8E6-01C0964E751C}" type="datetimeFigureOut">
              <a:rPr lang="th-TH" smtClean="0"/>
              <a:pPr/>
              <a:t>16/02/67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01F0D-99EF-4E82-AE7C-1CD67DD2CCC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300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53E06ADA-6AA4-478D-8030-83E7C1A0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96" y="2785619"/>
            <a:ext cx="8676639" cy="3582928"/>
          </a:xfrm>
        </p:spPr>
        <p:txBody>
          <a:bodyPr>
            <a:noAutofit/>
          </a:bodyPr>
          <a:lstStyle/>
          <a:p>
            <a:r>
              <a:rPr lang="th-TH" sz="4000" b="1" u="sng" dirty="0">
                <a:solidFill>
                  <a:srgbClr val="002060"/>
                </a:solidFill>
              </a:rPr>
              <a:t>ตามเอกสารนำเสนอ</a:t>
            </a:r>
            <a:br>
              <a:rPr lang="th-TH" sz="4000" b="1" u="sng" dirty="0">
                <a:solidFill>
                  <a:srgbClr val="002060"/>
                </a:solidFill>
              </a:rPr>
            </a:br>
            <a:r>
              <a:rPr lang="th-TH" sz="4000" b="1" u="sng" dirty="0">
                <a:solidFill>
                  <a:srgbClr val="FF0000"/>
                </a:solidFill>
              </a:rPr>
              <a:t>ข้อ </a:t>
            </a:r>
            <a:r>
              <a:rPr lang="en-US" sz="4000" b="1" u="sng" dirty="0">
                <a:solidFill>
                  <a:srgbClr val="FF0000"/>
                </a:solidFill>
                <a:latin typeface="Angsana New" panose="02020603050405020304" pitchFamily="18" charset="-34"/>
              </a:rPr>
              <a:t>3</a:t>
            </a:r>
            <a:r>
              <a:rPr lang="th-TH" sz="4000" b="1" u="sng" dirty="0">
                <a:solidFill>
                  <a:srgbClr val="FF0000"/>
                </a:solidFill>
              </a:rPr>
              <a:t> </a:t>
            </a:r>
            <a:r>
              <a:rPr lang="th-TH" sz="4000" b="1" dirty="0">
                <a:solidFill>
                  <a:srgbClr val="FF0000"/>
                </a:solidFill>
              </a:rPr>
              <a:t>แผนการใช้จ่ายรายได้จากเงินอุดหนุน (งบประมาณ) </a:t>
            </a:r>
            <a:br>
              <a:rPr lang="th-TH" sz="4000" b="1" dirty="0">
                <a:solidFill>
                  <a:srgbClr val="FF0000"/>
                </a:solidFill>
              </a:rPr>
            </a:br>
            <a:r>
              <a:rPr lang="th-TH" sz="4000" b="1" dirty="0">
                <a:solidFill>
                  <a:srgbClr val="FF0000"/>
                </a:solidFill>
              </a:rPr>
              <a:t>ตามร่าง พ.ร.บ.</a:t>
            </a:r>
            <a:br>
              <a:rPr lang="th-TH" sz="3600" b="1" dirty="0">
                <a:solidFill>
                  <a:srgbClr val="FF0000"/>
                </a:solidFill>
              </a:rPr>
            </a:br>
            <a:r>
              <a:rPr lang="th-TH" sz="3600" b="1" dirty="0">
                <a:solidFill>
                  <a:srgbClr val="002060"/>
                </a:solidFill>
              </a:rPr>
              <a:t>ประเภท</a:t>
            </a:r>
            <a:r>
              <a:rPr lang="th-TH" sz="3600" b="1" dirty="0">
                <a:solidFill>
                  <a:srgbClr val="002060"/>
                </a:solidFill>
                <a:latin typeface="Angsana New" panose="02020603050405020304" pitchFamily="18" charset="-34"/>
              </a:rPr>
              <a:t>เงินอุดหนุนเฉพาะกิจ </a:t>
            </a:r>
            <a:br>
              <a:rPr lang="th-TH" sz="3600" b="1" dirty="0">
                <a:latin typeface="Angsana New" panose="02020603050405020304" pitchFamily="18" charset="-34"/>
              </a:rPr>
            </a:br>
            <a:r>
              <a:rPr lang="th-TH" sz="3600" b="1" dirty="0">
                <a:latin typeface="Angsana New" panose="02020603050405020304" pitchFamily="18" charset="-34"/>
              </a:rPr>
              <a:t> </a:t>
            </a:r>
            <a:r>
              <a:rPr lang="th-TH" sz="3600" b="1" dirty="0"/>
              <a:t>2) ค่าที่ดิน/สิ่งก่อสร้าง  มีจำนวน </a:t>
            </a:r>
            <a:r>
              <a:rPr lang="en-US" sz="3600" b="1" dirty="0">
                <a:latin typeface="Angsana New" panose="02020603050405020304" pitchFamily="18" charset="-34"/>
              </a:rPr>
              <a:t>5</a:t>
            </a:r>
            <a:r>
              <a:rPr lang="th-TH" sz="3600" b="1" dirty="0"/>
              <a:t> โครงการ </a:t>
            </a:r>
            <a:endParaRPr lang="th-TH" sz="3600" b="1" dirty="0">
              <a:solidFill>
                <a:srgbClr val="002060"/>
              </a:solidFill>
              <a:latin typeface="Angsana New" panose="02020603050405020304" pitchFamily="18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9032DE5-7324-45BB-A055-68A5748C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09" y="498082"/>
            <a:ext cx="2292412" cy="235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74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n10\Desktop\งานปี65\งบประมาณปี 65\ปรับปรุงผิวจราจรศิลปสนิท\Untitl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10669" r="11065" b="13751"/>
          <a:stretch/>
        </p:blipFill>
        <p:spPr bwMode="auto">
          <a:xfrm>
            <a:off x="0" y="1293124"/>
            <a:ext cx="9240932" cy="42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ลูกศรขวา 3"/>
          <p:cNvSpPr/>
          <p:nvPr/>
        </p:nvSpPr>
        <p:spPr>
          <a:xfrm>
            <a:off x="7668344" y="73211"/>
            <a:ext cx="936104" cy="122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รูปแบบอิสระ 5"/>
          <p:cNvSpPr/>
          <p:nvPr/>
        </p:nvSpPr>
        <p:spPr>
          <a:xfrm>
            <a:off x="654627" y="2784764"/>
            <a:ext cx="4478482" cy="311727"/>
          </a:xfrm>
          <a:custGeom>
            <a:avLst/>
            <a:gdLst>
              <a:gd name="connsiteX0" fmla="*/ 4478482 w 4478482"/>
              <a:gd name="connsiteY0" fmla="*/ 228600 h 311727"/>
              <a:gd name="connsiteX1" fmla="*/ 4478482 w 4478482"/>
              <a:gd name="connsiteY1" fmla="*/ 311727 h 311727"/>
              <a:gd name="connsiteX2" fmla="*/ 3678382 w 4478482"/>
              <a:gd name="connsiteY2" fmla="*/ 270163 h 311727"/>
              <a:gd name="connsiteX3" fmla="*/ 3127664 w 4478482"/>
              <a:gd name="connsiteY3" fmla="*/ 249381 h 311727"/>
              <a:gd name="connsiteX4" fmla="*/ 3034146 w 4478482"/>
              <a:gd name="connsiteY4" fmla="*/ 228600 h 311727"/>
              <a:gd name="connsiteX5" fmla="*/ 2192482 w 4478482"/>
              <a:gd name="connsiteY5" fmla="*/ 166254 h 311727"/>
              <a:gd name="connsiteX6" fmla="*/ 966355 w 4478482"/>
              <a:gd name="connsiteY6" fmla="*/ 124691 h 311727"/>
              <a:gd name="connsiteX7" fmla="*/ 0 w 4478482"/>
              <a:gd name="connsiteY7" fmla="*/ 93518 h 311727"/>
              <a:gd name="connsiteX8" fmla="*/ 10391 w 4478482"/>
              <a:gd name="connsiteY8" fmla="*/ 0 h 311727"/>
              <a:gd name="connsiteX9" fmla="*/ 155864 w 4478482"/>
              <a:gd name="connsiteY9" fmla="*/ 0 h 311727"/>
              <a:gd name="connsiteX10" fmla="*/ 1163782 w 4478482"/>
              <a:gd name="connsiteY10" fmla="*/ 62345 h 311727"/>
              <a:gd name="connsiteX11" fmla="*/ 2015837 w 4478482"/>
              <a:gd name="connsiteY11" fmla="*/ 114300 h 311727"/>
              <a:gd name="connsiteX12" fmla="*/ 2649682 w 4478482"/>
              <a:gd name="connsiteY12" fmla="*/ 145472 h 311727"/>
              <a:gd name="connsiteX13" fmla="*/ 3366655 w 4478482"/>
              <a:gd name="connsiteY13" fmla="*/ 207818 h 311727"/>
              <a:gd name="connsiteX14" fmla="*/ 3875809 w 4478482"/>
              <a:gd name="connsiteY14" fmla="*/ 238991 h 311727"/>
              <a:gd name="connsiteX15" fmla="*/ 4478482 w 4478482"/>
              <a:gd name="connsiteY15" fmla="*/ 228600 h 31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78482" h="311727">
                <a:moveTo>
                  <a:pt x="4478482" y="228600"/>
                </a:moveTo>
                <a:lnTo>
                  <a:pt x="4478482" y="311727"/>
                </a:lnTo>
                <a:lnTo>
                  <a:pt x="3678382" y="270163"/>
                </a:lnTo>
                <a:lnTo>
                  <a:pt x="3127664" y="249381"/>
                </a:lnTo>
                <a:lnTo>
                  <a:pt x="3034146" y="228600"/>
                </a:lnTo>
                <a:lnTo>
                  <a:pt x="2192482" y="166254"/>
                </a:lnTo>
                <a:lnTo>
                  <a:pt x="966355" y="124691"/>
                </a:lnTo>
                <a:lnTo>
                  <a:pt x="0" y="93518"/>
                </a:lnTo>
                <a:lnTo>
                  <a:pt x="10391" y="0"/>
                </a:lnTo>
                <a:lnTo>
                  <a:pt x="155864" y="0"/>
                </a:lnTo>
                <a:lnTo>
                  <a:pt x="1163782" y="62345"/>
                </a:lnTo>
                <a:lnTo>
                  <a:pt x="2015837" y="114300"/>
                </a:lnTo>
                <a:lnTo>
                  <a:pt x="2649682" y="145472"/>
                </a:lnTo>
                <a:lnTo>
                  <a:pt x="3366655" y="207818"/>
                </a:lnTo>
                <a:lnTo>
                  <a:pt x="3875809" y="238991"/>
                </a:lnTo>
                <a:lnTo>
                  <a:pt x="4478482" y="2286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23528" y="3096490"/>
            <a:ext cx="1368152" cy="548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จุดเริ่มต้น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133109" y="3183200"/>
            <a:ext cx="1671139" cy="563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จุดสิ้นสุด</a:t>
            </a:r>
          </a:p>
        </p:txBody>
      </p:sp>
    </p:spTree>
    <p:extLst>
      <p:ext uri="{BB962C8B-B14F-4D97-AF65-F5344CB8AC3E}">
        <p14:creationId xmlns:p14="http://schemas.microsoft.com/office/powerpoint/2010/main" val="1286021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10\Desktop\งานปี65\งบประมาณปี 65\ปรับปรุงผิวจราจรศิลปสนิท\4564_๒๑๐๕๐๔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1882"/>
            <a:ext cx="42691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win10\Desktop\งานปี65\งบประมาณปี 65\ปรับปรุงผิวจราจรศิลปสนิท\4564_๒๑๐๕๐๔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573016"/>
            <a:ext cx="42691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win10\Desktop\งานปี65\งบประมาณปี 65\ปรับปรุงผิวจราจรศิลปสนิท\4564_๒๑๐๕๐๔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99" y="3573016"/>
            <a:ext cx="42691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win10\Desktop\งานปี65\งบประมาณปี 65\ปรับปรุงผิวจราจรศิลปสนิท\4564_๒๑๐๕๐๔_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87" y="211882"/>
            <a:ext cx="42691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54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ตาราง 10">
            <a:extLst>
              <a:ext uri="{FF2B5EF4-FFF2-40B4-BE49-F238E27FC236}">
                <a16:creationId xmlns:a16="http://schemas.microsoft.com/office/drawing/2014/main" id="{DA326D7F-001D-4C78-A6A7-18393AFEF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975673"/>
              </p:ext>
            </p:extLst>
          </p:nvPr>
        </p:nvGraphicFramePr>
        <p:xfrm>
          <a:off x="179512" y="1585121"/>
          <a:ext cx="8784976" cy="4496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244">
                  <a:extLst>
                    <a:ext uri="{9D8B030D-6E8A-4147-A177-3AD203B41FA5}">
                      <a16:colId xmlns:a16="http://schemas.microsoft.com/office/drawing/2014/main" val="2888012979"/>
                    </a:ext>
                  </a:extLst>
                </a:gridCol>
                <a:gridCol w="1188132">
                  <a:extLst>
                    <a:ext uri="{9D8B030D-6E8A-4147-A177-3AD203B41FA5}">
                      <a16:colId xmlns:a16="http://schemas.microsoft.com/office/drawing/2014/main" val="3844066673"/>
                    </a:ext>
                  </a:extLst>
                </a:gridCol>
                <a:gridCol w="4156062">
                  <a:extLst>
                    <a:ext uri="{9D8B030D-6E8A-4147-A177-3AD203B41FA5}">
                      <a16:colId xmlns:a16="http://schemas.microsoft.com/office/drawing/2014/main" val="1545153865"/>
                    </a:ext>
                  </a:extLst>
                </a:gridCol>
                <a:gridCol w="1244538">
                  <a:extLst>
                    <a:ext uri="{9D8B030D-6E8A-4147-A177-3AD203B41FA5}">
                      <a16:colId xmlns:a16="http://schemas.microsoft.com/office/drawing/2014/main" val="3433202501"/>
                    </a:ext>
                  </a:extLst>
                </a:gridCol>
              </a:tblGrid>
              <a:tr h="65901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รายการ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 (บาท)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รายละเอียดโครงการ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แผนปี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394263"/>
                  </a:ext>
                </a:extLst>
              </a:tr>
              <a:tr h="3795723"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rgbClr val="FF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(5) ปรับปรุงผิวทางและบำรุงรักษาทาง ซอย</a:t>
                      </a:r>
                      <a:r>
                        <a:rPr lang="th-TH" sz="2400" b="1" dirty="0" err="1">
                          <a:solidFill>
                            <a:srgbClr val="FF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ศิลป</a:t>
                      </a:r>
                      <a:r>
                        <a:rPr lang="th-TH" sz="2400" b="1" dirty="0">
                          <a:solidFill>
                            <a:srgbClr val="FF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สนิท 10 (ชุมชนสามเหลี่ยม 4)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1,420,000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ทำการปรับปรุงผิวทางและบำรุงรักษาทาง ซอย</a:t>
                      </a:r>
                      <a:r>
                        <a:rPr lang="th-TH" sz="1800" kern="1200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ศิลป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สนิท 10 (ชุมชนสามเหลี่ยม 4) โดยทำการรื้อผิวทางถนนเดิมที่ชำรุดพร้อมขนไปทิ้งแล้วทำการก่อสร้างผิวทางถนนคอนกรีตเสริมเหล็กแบบ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Full - Depth Repair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ความหนาไม่น้อยกว่า 0.15 เมตร มีพื้นผิวทางรวมไม่น้อยกว่า 300ตารางเมตร พร้อมทำการก่อสร้างผิวทาง</a:t>
                      </a:r>
                      <a:r>
                        <a:rPr lang="th-TH" sz="1800" kern="1200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แอสฟัลท์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ติ</a:t>
                      </a:r>
                      <a:r>
                        <a:rPr lang="th-TH" sz="1800" kern="1200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กคอ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นกรีต ความหนาไม่น้อยกว่า 0.05 เมตร ความกว้างเฉลี่ยไม่น้อยกว่า 5.50 เมตร ความยาวไม่น้อยกว่า 220 เมตร หรือมีพื้นที่ผิวทางรวมไม่น้อยกว่า 1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,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200 ตารางเมตร  และงานอื่นๆ ที่เกี่ยวข้อง</a:t>
                      </a:r>
                      <a:endParaRPr lang="th-TH" sz="1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แผนพัฒนาท้องถิ่น(พ.ศ.2566-2570)เทศบาลนครขอนแก่น แก้ไข ฉบับที่ 1/2566 หน้าที่ 23 ลำดับที่ 3</a:t>
                      </a:r>
                      <a:endParaRPr lang="th-TH" sz="20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059370"/>
                  </a:ext>
                </a:extLst>
              </a:tr>
            </a:tbl>
          </a:graphicData>
        </a:graphic>
      </p:graphicFrame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C1724ADF-47D5-49B5-9B1C-B78F3004F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904" y="315186"/>
            <a:ext cx="6412833" cy="976536"/>
          </a:xfrm>
        </p:spPr>
        <p:txBody>
          <a:bodyPr>
            <a:noAutofit/>
          </a:bodyPr>
          <a:lstStyle/>
          <a:p>
            <a:pPr algn="l"/>
            <a:r>
              <a:rPr lang="th-TH" sz="3600" b="1" dirty="0">
                <a:latin typeface="Angsana New" panose="02020603050405020304" pitchFamily="18" charset="-34"/>
              </a:rPr>
              <a:t>เงินอุดหนุนเฉพาะกิจ</a:t>
            </a:r>
            <a:br>
              <a:rPr lang="th-TH" sz="3600" b="1" dirty="0"/>
            </a:br>
            <a:r>
              <a:rPr lang="th-TH" sz="2800" b="1" dirty="0"/>
              <a:t>2) ค่าที่ดิน/สิ่งก่อสร้าง</a:t>
            </a:r>
            <a:endParaRPr lang="th-TH" sz="2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AF01358-766C-4E3E-AC45-A0A9EA7B1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53" y="401332"/>
            <a:ext cx="868381" cy="8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70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CF9DCAEA-941C-43DB-8891-1E2B067631A6}"/>
              </a:ext>
            </a:extLst>
          </p:cNvPr>
          <p:cNvGrpSpPr/>
          <p:nvPr/>
        </p:nvGrpSpPr>
        <p:grpSpPr>
          <a:xfrm>
            <a:off x="179512" y="116632"/>
            <a:ext cx="8784976" cy="6552728"/>
            <a:chOff x="0" y="1538785"/>
            <a:chExt cx="5843939" cy="468202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" name="รูปภาพ 1">
              <a:extLst>
                <a:ext uri="{FF2B5EF4-FFF2-40B4-BE49-F238E27FC236}">
                  <a16:creationId xmlns:a16="http://schemas.microsoft.com/office/drawing/2014/main" id="{A97AD16D-C49D-4263-9C6C-C93FA3E0B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713" t="20601" r="23226" b="6600"/>
            <a:stretch/>
          </p:blipFill>
          <p:spPr>
            <a:xfrm>
              <a:off x="0" y="1538785"/>
              <a:ext cx="5843939" cy="4682020"/>
            </a:xfrm>
            <a:prstGeom prst="rect">
              <a:avLst/>
            </a:prstGeom>
          </p:spPr>
        </p:pic>
        <p:sp>
          <p:nvSpPr>
            <p:cNvPr id="3" name="รูปแบบอิสระ: รูปร่าง 2">
              <a:extLst>
                <a:ext uri="{FF2B5EF4-FFF2-40B4-BE49-F238E27FC236}">
                  <a16:creationId xmlns:a16="http://schemas.microsoft.com/office/drawing/2014/main" id="{4D0B6EEB-21A5-4B86-BDE6-5C870D3D7D3D}"/>
                </a:ext>
              </a:extLst>
            </p:cNvPr>
            <p:cNvSpPr/>
            <p:nvPr/>
          </p:nvSpPr>
          <p:spPr>
            <a:xfrm>
              <a:off x="2621280" y="3147060"/>
              <a:ext cx="1120140" cy="853440"/>
            </a:xfrm>
            <a:custGeom>
              <a:avLst/>
              <a:gdLst>
                <a:gd name="connsiteX0" fmla="*/ 0 w 1120140"/>
                <a:gd name="connsiteY0" fmla="*/ 76200 h 853440"/>
                <a:gd name="connsiteX1" fmla="*/ 1120140 w 1120140"/>
                <a:gd name="connsiteY1" fmla="*/ 853440 h 853440"/>
                <a:gd name="connsiteX2" fmla="*/ 1112520 w 1120140"/>
                <a:gd name="connsiteY2" fmla="*/ 739140 h 853440"/>
                <a:gd name="connsiteX3" fmla="*/ 0 w 1120140"/>
                <a:gd name="connsiteY3" fmla="*/ 0 h 853440"/>
                <a:gd name="connsiteX4" fmla="*/ 0 w 1120140"/>
                <a:gd name="connsiteY4" fmla="*/ 76200 h 853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140" h="853440">
                  <a:moveTo>
                    <a:pt x="0" y="76200"/>
                  </a:moveTo>
                  <a:lnTo>
                    <a:pt x="1120140" y="853440"/>
                  </a:lnTo>
                  <a:lnTo>
                    <a:pt x="1112520" y="73914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คำบรรยายภาพแบบสี่เหลี่ยม 5">
              <a:extLst>
                <a:ext uri="{FF2B5EF4-FFF2-40B4-BE49-F238E27FC236}">
                  <a16:creationId xmlns:a16="http://schemas.microsoft.com/office/drawing/2014/main" id="{C6610023-C1C0-4D42-9087-BC765F1C912E}"/>
                </a:ext>
              </a:extLst>
            </p:cNvPr>
            <p:cNvSpPr/>
            <p:nvPr/>
          </p:nvSpPr>
          <p:spPr>
            <a:xfrm>
              <a:off x="3840122" y="3100773"/>
              <a:ext cx="1080120" cy="468632"/>
            </a:xfrm>
            <a:prstGeom prst="wedgeRectCallout">
              <a:avLst>
                <a:gd name="adj1" fmla="val -64006"/>
                <a:gd name="adj2" fmla="val 127658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itchFamily="34" charset="-34"/>
                  <a:ea typeface="+mn-ea"/>
                  <a:cs typeface="TH Sarabun New" pitchFamily="34" charset="-34"/>
                </a:rPr>
                <a:t>จุดเริ่มต้น</a:t>
              </a:r>
            </a:p>
          </p:txBody>
        </p:sp>
        <p:sp>
          <p:nvSpPr>
            <p:cNvPr id="11" name="คำบรรยายภาพแบบสี่เหลี่ยม 6">
              <a:extLst>
                <a:ext uri="{FF2B5EF4-FFF2-40B4-BE49-F238E27FC236}">
                  <a16:creationId xmlns:a16="http://schemas.microsoft.com/office/drawing/2014/main" id="{12A7B8CF-8750-497D-BB70-7A3E71F9873A}"/>
                </a:ext>
              </a:extLst>
            </p:cNvPr>
            <p:cNvSpPr/>
            <p:nvPr/>
          </p:nvSpPr>
          <p:spPr>
            <a:xfrm>
              <a:off x="2760002" y="2310063"/>
              <a:ext cx="1080120" cy="468632"/>
            </a:xfrm>
            <a:prstGeom prst="wedgeRectCallout">
              <a:avLst>
                <a:gd name="adj1" fmla="val -60612"/>
                <a:gd name="adj2" fmla="val 135070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 New" pitchFamily="34" charset="-34"/>
                  <a:ea typeface="+mn-ea"/>
                  <a:cs typeface="TH Sarabun New" pitchFamily="34" charset="-34"/>
                </a:rPr>
                <a:t>จุดสิ้นสุด</a:t>
              </a:r>
            </a:p>
          </p:txBody>
        </p:sp>
        <p:sp>
          <p:nvSpPr>
            <p:cNvPr id="12" name="สี่เหลี่ยมผืนผ้า: มุมมน 11">
              <a:extLst>
                <a:ext uri="{FF2B5EF4-FFF2-40B4-BE49-F238E27FC236}">
                  <a16:creationId xmlns:a16="http://schemas.microsoft.com/office/drawing/2014/main" id="{3E4A886D-1F41-418A-9B06-9400E6F62A6F}"/>
                </a:ext>
              </a:extLst>
            </p:cNvPr>
            <p:cNvSpPr/>
            <p:nvPr/>
          </p:nvSpPr>
          <p:spPr>
            <a:xfrm rot="16597881">
              <a:off x="-89478" y="3941915"/>
              <a:ext cx="1055415" cy="273988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ถนน</a:t>
              </a:r>
              <a:r>
                <a:rPr kumimoji="0" lang="th-TH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กัลย์ปพ</a:t>
              </a: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ฤกษ์</a:t>
              </a:r>
            </a:p>
          </p:txBody>
        </p:sp>
        <p:sp>
          <p:nvSpPr>
            <p:cNvPr id="13" name="สี่เหลี่ยมผืนผ้า: มุมมน 12">
              <a:extLst>
                <a:ext uri="{FF2B5EF4-FFF2-40B4-BE49-F238E27FC236}">
                  <a16:creationId xmlns:a16="http://schemas.microsoft.com/office/drawing/2014/main" id="{B05E992E-4082-4429-8250-EAB0742B5D63}"/>
                </a:ext>
              </a:extLst>
            </p:cNvPr>
            <p:cNvSpPr/>
            <p:nvPr/>
          </p:nvSpPr>
          <p:spPr>
            <a:xfrm rot="17482267">
              <a:off x="1778173" y="4481912"/>
              <a:ext cx="1055415" cy="273988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ถนนศรีมารัตน์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4968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33" y="332656"/>
            <a:ext cx="4269127" cy="32004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269127" cy="32004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98" y="3657600"/>
            <a:ext cx="426912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0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ตาราง 10">
            <a:extLst>
              <a:ext uri="{FF2B5EF4-FFF2-40B4-BE49-F238E27FC236}">
                <a16:creationId xmlns:a16="http://schemas.microsoft.com/office/drawing/2014/main" id="{DA326D7F-001D-4C78-A6A7-18393AFEF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739480"/>
              </p:ext>
            </p:extLst>
          </p:nvPr>
        </p:nvGraphicFramePr>
        <p:xfrm>
          <a:off x="251520" y="1700808"/>
          <a:ext cx="8640960" cy="4487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88801297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844066673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154515386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433202501"/>
                    </a:ext>
                  </a:extLst>
                </a:gridCol>
              </a:tblGrid>
              <a:tr h="75675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รายการ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 (บาท)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รายละเอียดโครงการ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แผนปี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394263"/>
                  </a:ext>
                </a:extLst>
              </a:tr>
              <a:tr h="3730300">
                <a:tc>
                  <a:txBody>
                    <a:bodyPr/>
                    <a:lstStyle/>
                    <a:p>
                      <a:r>
                        <a:rPr lang="th-TH" sz="2400" b="1" kern="1200" dirty="0">
                          <a:solidFill>
                            <a:srgbClr val="FF0000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(6) ปรับปรุงบูรณะผิวทางถนนคอนกรีตเสริมเหล็ก ถนนบ้านกอก (ช่วงจากแยกถนนมิตรภาพ ถึง สุดเขตเทศบาลนครขอนแก่นทิศตะวันตก) ชุมชนเทคโนภาค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1,530,000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ทำการปรับปรุงบูรณะผิวทางถนนคอนกรีตเสริมเหล็ก ถนนบ้านกอก (ช่วงจากแยกถนนมิตรภาพ ถึง สุดเขตเทศบาลนครขอนแก่นทิศตะวันตก) ชุมชน</a:t>
                      </a:r>
                      <a:r>
                        <a:rPr lang="th-TH" sz="1800" kern="1200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เทค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โนภาคโดยทำการรื้อผิวทางถนนคอนกรีตเสริมเหล็ก(เดิม)ที่ชำรุดพร้อมขนไปทิ้งและก่อสร้างผิวทางถนนคอนกรีตเสริมเหล็กแบบ(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Full-Depth Repair)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ความหนาไม่น้อยกว่า 0.15 เมตร พื้นที่ผิวจราจรไม่น้อยกว่า 1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,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566.00 ตารางเมตร และงานอื่นๆ ที่เกี่ยวข้อง</a:t>
                      </a:r>
                      <a:endParaRPr lang="th-TH" sz="1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แผนพัฒนาท้องถิ่น(พ.ศ.2566-2570)เทศบาลนครขอนแก่น แก้ไข ฉบับที่ 1/2566 หน้าที่ 24 ลำดับที่ 4</a:t>
                      </a:r>
                      <a:endParaRPr lang="th-TH" sz="20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059370"/>
                  </a:ext>
                </a:extLst>
              </a:tr>
            </a:tbl>
          </a:graphicData>
        </a:graphic>
      </p:graphicFrame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8AA374C7-6698-4360-AC53-A4BC1287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904" y="315186"/>
            <a:ext cx="6412833" cy="976536"/>
          </a:xfrm>
        </p:spPr>
        <p:txBody>
          <a:bodyPr>
            <a:noAutofit/>
          </a:bodyPr>
          <a:lstStyle/>
          <a:p>
            <a:pPr algn="l"/>
            <a:r>
              <a:rPr lang="th-TH" sz="3600" b="1" dirty="0">
                <a:latin typeface="Angsana New" panose="02020603050405020304" pitchFamily="18" charset="-34"/>
              </a:rPr>
              <a:t>เงินอุดหนุนเฉพาะกิจ</a:t>
            </a:r>
            <a:br>
              <a:rPr lang="th-TH" sz="3600" b="1" dirty="0"/>
            </a:br>
            <a:r>
              <a:rPr lang="th-TH" sz="2800" b="1" dirty="0"/>
              <a:t>2) ค่าที่ดิน/สิ่งก่อสร้าง</a:t>
            </a:r>
            <a:endParaRPr lang="th-TH" sz="2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C67D067-0EC9-452E-9031-6F34BC56C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53" y="401332"/>
            <a:ext cx="868381" cy="8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26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รูปแบบอิสระ 12"/>
          <p:cNvSpPr/>
          <p:nvPr/>
        </p:nvSpPr>
        <p:spPr>
          <a:xfrm>
            <a:off x="1361209" y="3231573"/>
            <a:ext cx="6556664" cy="249382"/>
          </a:xfrm>
          <a:custGeom>
            <a:avLst/>
            <a:gdLst>
              <a:gd name="connsiteX0" fmla="*/ 6556664 w 6556664"/>
              <a:gd name="connsiteY0" fmla="*/ 0 h 249382"/>
              <a:gd name="connsiteX1" fmla="*/ 6556664 w 6556664"/>
              <a:gd name="connsiteY1" fmla="*/ 114300 h 249382"/>
              <a:gd name="connsiteX2" fmla="*/ 20782 w 6556664"/>
              <a:gd name="connsiteY2" fmla="*/ 249382 h 249382"/>
              <a:gd name="connsiteX3" fmla="*/ 0 w 6556664"/>
              <a:gd name="connsiteY3" fmla="*/ 114300 h 249382"/>
              <a:gd name="connsiteX4" fmla="*/ 270164 w 6556664"/>
              <a:gd name="connsiteY4" fmla="*/ 114300 h 249382"/>
              <a:gd name="connsiteX5" fmla="*/ 6504709 w 6556664"/>
              <a:gd name="connsiteY5" fmla="*/ 0 h 249382"/>
              <a:gd name="connsiteX6" fmla="*/ 6556664 w 6556664"/>
              <a:gd name="connsiteY6" fmla="*/ 0 h 24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6664" h="249382">
                <a:moveTo>
                  <a:pt x="6556664" y="0"/>
                </a:moveTo>
                <a:lnTo>
                  <a:pt x="6556664" y="114300"/>
                </a:lnTo>
                <a:lnTo>
                  <a:pt x="20782" y="249382"/>
                </a:lnTo>
                <a:lnTo>
                  <a:pt x="0" y="114300"/>
                </a:lnTo>
                <a:lnTo>
                  <a:pt x="270164" y="114300"/>
                </a:lnTo>
                <a:lnTo>
                  <a:pt x="6504709" y="0"/>
                </a:lnTo>
                <a:lnTo>
                  <a:pt x="6556664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7308304" y="2348880"/>
            <a:ext cx="129614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จุดเริ่มต้น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467544" y="2583501"/>
            <a:ext cx="129614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t>จุดสิ้นสุด</a:t>
            </a:r>
          </a:p>
        </p:txBody>
      </p:sp>
    </p:spTree>
    <p:extLst>
      <p:ext uri="{BB962C8B-B14F-4D97-AF65-F5344CB8AC3E}">
        <p14:creationId xmlns:p14="http://schemas.microsoft.com/office/powerpoint/2010/main" val="241813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86916"/>
            <a:ext cx="4267200" cy="32004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6916"/>
            <a:ext cx="4267200" cy="3200400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465004"/>
            <a:ext cx="4267200" cy="3200400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65004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49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ตาราง 10">
            <a:extLst>
              <a:ext uri="{FF2B5EF4-FFF2-40B4-BE49-F238E27FC236}">
                <a16:creationId xmlns:a16="http://schemas.microsoft.com/office/drawing/2014/main" id="{DA326D7F-001D-4C78-A6A7-18393AFEF58E}"/>
              </a:ext>
            </a:extLst>
          </p:cNvPr>
          <p:cNvGraphicFramePr>
            <a:graphicFrameLocks noGrp="1"/>
          </p:cNvGraphicFramePr>
          <p:nvPr/>
        </p:nvGraphicFramePr>
        <p:xfrm>
          <a:off x="179512" y="1145312"/>
          <a:ext cx="8771447" cy="5629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5957">
                  <a:extLst>
                    <a:ext uri="{9D8B030D-6E8A-4147-A177-3AD203B41FA5}">
                      <a16:colId xmlns:a16="http://schemas.microsoft.com/office/drawing/2014/main" val="2888012979"/>
                    </a:ext>
                  </a:extLst>
                </a:gridCol>
                <a:gridCol w="1315717">
                  <a:extLst>
                    <a:ext uri="{9D8B030D-6E8A-4147-A177-3AD203B41FA5}">
                      <a16:colId xmlns:a16="http://schemas.microsoft.com/office/drawing/2014/main" val="3844066673"/>
                    </a:ext>
                  </a:extLst>
                </a:gridCol>
                <a:gridCol w="3654770">
                  <a:extLst>
                    <a:ext uri="{9D8B030D-6E8A-4147-A177-3AD203B41FA5}">
                      <a16:colId xmlns:a16="http://schemas.microsoft.com/office/drawing/2014/main" val="1545153865"/>
                    </a:ext>
                  </a:extLst>
                </a:gridCol>
                <a:gridCol w="1535003">
                  <a:extLst>
                    <a:ext uri="{9D8B030D-6E8A-4147-A177-3AD203B41FA5}">
                      <a16:colId xmlns:a16="http://schemas.microsoft.com/office/drawing/2014/main" val="3433202501"/>
                    </a:ext>
                  </a:extLst>
                </a:gridCol>
              </a:tblGrid>
              <a:tr h="874194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+mj-cs"/>
                        </a:rPr>
                        <a:t>รายการ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+mj-cs"/>
                        </a:rPr>
                        <a:t>งบประมาณ (บาท)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+mj-cs"/>
                        </a:rPr>
                        <a:t>รายละเอียดโครงการ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+mj-cs"/>
                        </a:rPr>
                        <a:t>แผนปี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394263"/>
                  </a:ext>
                </a:extLst>
              </a:tr>
              <a:tr h="4607542"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rgbClr val="FF0000"/>
                          </a:solidFill>
                          <a:latin typeface="Angsana New" panose="02020603050405020304" pitchFamily="18" charset="-34"/>
                          <a:cs typeface="+mj-cs"/>
                        </a:rPr>
                        <a:t>(2) ปรับปรุงบูรณะผิวทางถนนคอนกรีตเสริมเหล็ก ถนนเหล่านาดี (ช่วงจากถนนมิตรภาพ-ถนนรอบบึงแก่นนคร) </a:t>
                      </a:r>
                      <a:endParaRPr lang="th-TH" sz="2400" b="0" dirty="0">
                        <a:solidFill>
                          <a:srgbClr val="FF0000"/>
                        </a:solidFill>
                        <a:latin typeface="Angsana New" pitchFamily="18" charset="-34"/>
                        <a:cs typeface="+mj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itchFamily="18" charset="-34"/>
                          <a:cs typeface="+mj-cs"/>
                        </a:rPr>
                        <a:t>13,440,000</a:t>
                      </a:r>
                    </a:p>
                    <a:p>
                      <a:pPr algn="ctr"/>
                      <a:endParaRPr lang="th-TH" sz="2000" dirty="0">
                        <a:solidFill>
                          <a:schemeClr val="tx1"/>
                        </a:solidFill>
                        <a:latin typeface="Angsana New" pitchFamily="18" charset="-34"/>
                        <a:cs typeface="+mj-cs"/>
                      </a:endParaRPr>
                    </a:p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itchFamily="18" charset="-34"/>
                          <a:cs typeface="+mj-cs"/>
                        </a:rPr>
                        <a:t>คำขอ </a:t>
                      </a:r>
                      <a:br>
                        <a:rPr lang="th-TH" sz="2000" dirty="0">
                          <a:solidFill>
                            <a:schemeClr val="tx1"/>
                          </a:solidFill>
                          <a:latin typeface="Angsana New" pitchFamily="18" charset="-34"/>
                          <a:cs typeface="+mj-cs"/>
                        </a:rPr>
                      </a:br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itchFamily="18" charset="-34"/>
                          <a:cs typeface="+mj-cs"/>
                        </a:rPr>
                        <a:t>12,096,000</a:t>
                      </a:r>
                    </a:p>
                    <a:p>
                      <a:pPr algn="ctr"/>
                      <a:br>
                        <a:rPr lang="th-TH" sz="2000" dirty="0">
                          <a:solidFill>
                            <a:schemeClr val="tx1"/>
                          </a:solidFill>
                          <a:latin typeface="Angsana New" pitchFamily="18" charset="-34"/>
                          <a:cs typeface="+mj-cs"/>
                        </a:rPr>
                      </a:br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itchFamily="18" charset="-34"/>
                          <a:cs typeface="+mj-cs"/>
                        </a:rPr>
                        <a:t>เทศบาลสมทบ</a:t>
                      </a:r>
                      <a:br>
                        <a:rPr lang="th-TH" sz="2000" dirty="0">
                          <a:solidFill>
                            <a:schemeClr val="tx1"/>
                          </a:solidFill>
                          <a:latin typeface="Angsana New" pitchFamily="18" charset="-34"/>
                          <a:cs typeface="+mj-cs"/>
                        </a:rPr>
                      </a:br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itchFamily="18" charset="-34"/>
                          <a:cs typeface="+mj-cs"/>
                        </a:rPr>
                        <a:t>ร้อยละ 10</a:t>
                      </a:r>
                      <a:br>
                        <a:rPr lang="th-TH" sz="2000" dirty="0">
                          <a:solidFill>
                            <a:schemeClr val="tx1"/>
                          </a:solidFill>
                          <a:latin typeface="Angsana New" pitchFamily="18" charset="-34"/>
                          <a:cs typeface="+mj-cs"/>
                        </a:rPr>
                      </a:br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itchFamily="18" charset="-34"/>
                          <a:cs typeface="+mj-cs"/>
                        </a:rPr>
                        <a:t>1,344,000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ทำการปรับปรุงบูรณะผิวทางถนนคอนกรีตเสริมเหล็ก ถนนเหล่านาดี (ช่วงจากถนนมิตรภาพ-ถนนรอบบึงแก่นนคร) ตามรายละเอียดดังต่อไปนี้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ngsana New" pitchFamily="18" charset="-34"/>
                        <a:ea typeface="+mn-ea"/>
                        <a:cs typeface="+mj-cs"/>
                      </a:endParaRPr>
                    </a:p>
                    <a:p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1.งานรื้อผิวทางถนนคอนกรีตเสริมเหล็ก(เดิม)พร้อมขนไปทิ้งและทำการก่อสร้างผิวทางถนนคอนกรีตเสริมเหล็กแบบ(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Full-Depth Repair)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ความหนาไม่น้อยกว่า 0.15 เมตร พื้นที่รวมไม่น้อยกว่า 7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,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260 ตารางเมตร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ngsana New" pitchFamily="18" charset="-34"/>
                        <a:ea typeface="+mn-ea"/>
                        <a:cs typeface="+mj-cs"/>
                      </a:endParaRPr>
                    </a:p>
                    <a:p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2. งานเปลี่ยนฝาบ่อพักน้ำเดิมที่ชำรุดเป็นฝาเหล็กหล่อเหนียว จำนวนไม่น้อยกว่า 13 บ่อ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ngsana New" pitchFamily="18" charset="-34"/>
                        <a:ea typeface="+mn-ea"/>
                        <a:cs typeface="+mj-cs"/>
                      </a:endParaRPr>
                    </a:p>
                    <a:p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3. งานซ่อมแซมรอยต่อระหว่างแผ่นคอนกรีต ความยาวรวมไม่น้อยกว่า 7,700 เมตร 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ngsana New" pitchFamily="18" charset="-34"/>
                        <a:ea typeface="+mn-ea"/>
                        <a:cs typeface="+mj-cs"/>
                      </a:endParaRPr>
                    </a:p>
                    <a:p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4. งานซ่อมโพรงใต้แผ่นพื้นคอนกรีต(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Subsealing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)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ปริมาณผงปูนสำเร็จรูปไม่น้อยกว่า 150 ตัน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ngsana New" pitchFamily="18" charset="-34"/>
                        <a:ea typeface="+mn-ea"/>
                        <a:cs typeface="+mj-cs"/>
                      </a:endParaRPr>
                    </a:p>
                    <a:p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5. งานทาสีตีเส้นจราจร</a:t>
                      </a:r>
                      <a:r>
                        <a:rPr lang="th-TH" sz="1800" kern="1200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เทอร์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โมพลาสติก ความหนาไม่น้อยกว่า 3 มิลลิเมตร พื้นที่ไม่น้อยกว่า 576 ตารางเมตร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ngsana New" pitchFamily="18" charset="-34"/>
                        <a:ea typeface="+mn-ea"/>
                        <a:cs typeface="+mj-cs"/>
                      </a:endParaRPr>
                    </a:p>
                    <a:p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6. งานทาสีขอบคันหิน พื้นที่ไม่น้อยกว่า 980 ตารางเมตร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ngsana New" pitchFamily="18" charset="-34"/>
                        <a:ea typeface="+mn-ea"/>
                        <a:cs typeface="+mj-cs"/>
                      </a:endParaRPr>
                    </a:p>
                    <a:p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7. งานอื่นๆ ที่เกี่ยวข้อง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ngsana New" pitchFamily="18" charset="-34"/>
                        <a:ea typeface="+mn-ea"/>
                        <a:cs typeface="+mj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แผนพัฒนาท้องถิ่น(พ.ศ.2566-2570)เทศบาลนครขอนแก่น แก้ไข ฉบับที่ 1/2566 หน้าที่ 8 ลำดับที่ 1</a:t>
                      </a:r>
                      <a:endParaRPr lang="th-TH" sz="2000" dirty="0">
                        <a:solidFill>
                          <a:schemeClr val="tx1"/>
                        </a:solidFill>
                        <a:latin typeface="Angsana New" pitchFamily="18" charset="-34"/>
                        <a:cs typeface="+mj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059370"/>
                  </a:ext>
                </a:extLst>
              </a:tr>
            </a:tbl>
          </a:graphicData>
        </a:graphic>
      </p:graphicFrame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53E06ADA-6AA4-478D-8030-83E7C1A0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904" y="114468"/>
            <a:ext cx="6412833" cy="976536"/>
          </a:xfrm>
        </p:spPr>
        <p:txBody>
          <a:bodyPr>
            <a:noAutofit/>
          </a:bodyPr>
          <a:lstStyle/>
          <a:p>
            <a:pPr algn="l"/>
            <a:r>
              <a:rPr lang="th-TH" sz="3600" b="1" dirty="0">
                <a:latin typeface="Angsana New" panose="02020603050405020304" pitchFamily="18" charset="-34"/>
              </a:rPr>
              <a:t>เงินอุดหนุนเฉพาะกิจ</a:t>
            </a:r>
            <a:br>
              <a:rPr lang="th-TH" sz="3600" b="1" dirty="0"/>
            </a:br>
            <a:r>
              <a:rPr lang="th-TH" sz="2800" b="1" dirty="0"/>
              <a:t>2) ค่าที่ดิน/สิ่งก่อสร้าง</a:t>
            </a:r>
            <a:endParaRPr lang="th-TH" sz="2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9032DE5-7324-45BB-A055-68A5748C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53" y="144859"/>
            <a:ext cx="868381" cy="8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9FC44D3-2C2F-17AA-3D29-6C626E085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47" y="1592241"/>
            <a:ext cx="9238010" cy="3636803"/>
          </a:xfrm>
          <a:prstGeom prst="rect">
            <a:avLst/>
          </a:prstGeom>
        </p:spPr>
      </p:pic>
      <p:sp>
        <p:nvSpPr>
          <p:cNvPr id="19" name="คำบรรยายภาพ: สี่เหลี่ยม 25">
            <a:extLst>
              <a:ext uri="{FF2B5EF4-FFF2-40B4-BE49-F238E27FC236}">
                <a16:creationId xmlns:a16="http://schemas.microsoft.com/office/drawing/2014/main" id="{F223F08A-0652-C6B6-FEE3-71221C865393}"/>
              </a:ext>
            </a:extLst>
          </p:cNvPr>
          <p:cNvSpPr/>
          <p:nvPr/>
        </p:nvSpPr>
        <p:spPr>
          <a:xfrm>
            <a:off x="202875" y="1914258"/>
            <a:ext cx="1416548" cy="702384"/>
          </a:xfrm>
          <a:prstGeom prst="wedgeRectCallout">
            <a:avLst>
              <a:gd name="adj1" fmla="val -7898"/>
              <a:gd name="adj2" fmla="val 1125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จุดเริ่มต้นโครงการ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0" name="คำบรรยายภาพ: สี่เหลี่ยม 26">
            <a:extLst>
              <a:ext uri="{FF2B5EF4-FFF2-40B4-BE49-F238E27FC236}">
                <a16:creationId xmlns:a16="http://schemas.microsoft.com/office/drawing/2014/main" id="{B43B2FBC-57E0-9ED5-8C66-23F2D5DD8597}"/>
              </a:ext>
            </a:extLst>
          </p:cNvPr>
          <p:cNvSpPr/>
          <p:nvPr/>
        </p:nvSpPr>
        <p:spPr>
          <a:xfrm>
            <a:off x="7160553" y="2810053"/>
            <a:ext cx="1416548" cy="702384"/>
          </a:xfrm>
          <a:prstGeom prst="wedgeRectCallout">
            <a:avLst>
              <a:gd name="adj1" fmla="val 64323"/>
              <a:gd name="adj2" fmla="val 1211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จุดสิ้นสุดโครงการ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25" name="รูปแบบอิสระ 24"/>
          <p:cNvSpPr/>
          <p:nvPr/>
        </p:nvSpPr>
        <p:spPr>
          <a:xfrm>
            <a:off x="857839" y="2696066"/>
            <a:ext cx="7984503" cy="1423447"/>
          </a:xfrm>
          <a:custGeom>
            <a:avLst/>
            <a:gdLst>
              <a:gd name="connsiteX0" fmla="*/ 56561 w 7984503"/>
              <a:gd name="connsiteY0" fmla="*/ 263950 h 1423447"/>
              <a:gd name="connsiteX1" fmla="*/ 0 w 7984503"/>
              <a:gd name="connsiteY1" fmla="*/ 518474 h 1423447"/>
              <a:gd name="connsiteX2" fmla="*/ 744718 w 7984503"/>
              <a:gd name="connsiteY2" fmla="*/ 169682 h 1423447"/>
              <a:gd name="connsiteX3" fmla="*/ 1055802 w 7984503"/>
              <a:gd name="connsiteY3" fmla="*/ 160256 h 1423447"/>
              <a:gd name="connsiteX4" fmla="*/ 2771481 w 7984503"/>
              <a:gd name="connsiteY4" fmla="*/ 575035 h 1423447"/>
              <a:gd name="connsiteX5" fmla="*/ 4939646 w 7984503"/>
              <a:gd name="connsiteY5" fmla="*/ 1187777 h 1423447"/>
              <a:gd name="connsiteX6" fmla="*/ 5495827 w 7984503"/>
              <a:gd name="connsiteY6" fmla="*/ 1310326 h 1423447"/>
              <a:gd name="connsiteX7" fmla="*/ 6334813 w 7984503"/>
              <a:gd name="connsiteY7" fmla="*/ 1385740 h 1423447"/>
              <a:gd name="connsiteX8" fmla="*/ 7400041 w 7984503"/>
              <a:gd name="connsiteY8" fmla="*/ 1366887 h 1423447"/>
              <a:gd name="connsiteX9" fmla="*/ 7984503 w 7984503"/>
              <a:gd name="connsiteY9" fmla="*/ 1423447 h 1423447"/>
              <a:gd name="connsiteX10" fmla="*/ 7984503 w 7984503"/>
              <a:gd name="connsiteY10" fmla="*/ 1319753 h 1423447"/>
              <a:gd name="connsiteX11" fmla="*/ 6975835 w 7984503"/>
              <a:gd name="connsiteY11" fmla="*/ 1310326 h 1423447"/>
              <a:gd name="connsiteX12" fmla="*/ 6202837 w 7984503"/>
              <a:gd name="connsiteY12" fmla="*/ 1282045 h 1423447"/>
              <a:gd name="connsiteX13" fmla="*/ 5524107 w 7984503"/>
              <a:gd name="connsiteY13" fmla="*/ 1206631 h 1423447"/>
              <a:gd name="connsiteX14" fmla="*/ 4374037 w 7984503"/>
              <a:gd name="connsiteY14" fmla="*/ 914400 h 1423447"/>
              <a:gd name="connsiteX15" fmla="*/ 3355942 w 7984503"/>
              <a:gd name="connsiteY15" fmla="*/ 622169 h 1423447"/>
              <a:gd name="connsiteX16" fmla="*/ 2243580 w 7984503"/>
              <a:gd name="connsiteY16" fmla="*/ 311085 h 1423447"/>
              <a:gd name="connsiteX17" fmla="*/ 1706252 w 7984503"/>
              <a:gd name="connsiteY17" fmla="*/ 150829 h 1423447"/>
              <a:gd name="connsiteX18" fmla="*/ 1197204 w 7984503"/>
              <a:gd name="connsiteY18" fmla="*/ 0 h 1423447"/>
              <a:gd name="connsiteX19" fmla="*/ 848413 w 7984503"/>
              <a:gd name="connsiteY19" fmla="*/ 0 h 1423447"/>
              <a:gd name="connsiteX20" fmla="*/ 424206 w 7984503"/>
              <a:gd name="connsiteY20" fmla="*/ 131975 h 1423447"/>
              <a:gd name="connsiteX21" fmla="*/ 56561 w 7984503"/>
              <a:gd name="connsiteY21" fmla="*/ 263950 h 142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984503" h="1423447">
                <a:moveTo>
                  <a:pt x="56561" y="263950"/>
                </a:moveTo>
                <a:lnTo>
                  <a:pt x="0" y="518474"/>
                </a:lnTo>
                <a:lnTo>
                  <a:pt x="744718" y="169682"/>
                </a:lnTo>
                <a:lnTo>
                  <a:pt x="1055802" y="160256"/>
                </a:lnTo>
                <a:lnTo>
                  <a:pt x="2771481" y="575035"/>
                </a:lnTo>
                <a:lnTo>
                  <a:pt x="4939646" y="1187777"/>
                </a:lnTo>
                <a:lnTo>
                  <a:pt x="5495827" y="1310326"/>
                </a:lnTo>
                <a:lnTo>
                  <a:pt x="6334813" y="1385740"/>
                </a:lnTo>
                <a:lnTo>
                  <a:pt x="7400041" y="1366887"/>
                </a:lnTo>
                <a:lnTo>
                  <a:pt x="7984503" y="1423447"/>
                </a:lnTo>
                <a:lnTo>
                  <a:pt x="7984503" y="1319753"/>
                </a:lnTo>
                <a:lnTo>
                  <a:pt x="6975835" y="1310326"/>
                </a:lnTo>
                <a:lnTo>
                  <a:pt x="6202837" y="1282045"/>
                </a:lnTo>
                <a:lnTo>
                  <a:pt x="5524107" y="1206631"/>
                </a:lnTo>
                <a:lnTo>
                  <a:pt x="4374037" y="914400"/>
                </a:lnTo>
                <a:lnTo>
                  <a:pt x="3355942" y="622169"/>
                </a:lnTo>
                <a:lnTo>
                  <a:pt x="2243580" y="311085"/>
                </a:lnTo>
                <a:lnTo>
                  <a:pt x="1706252" y="150829"/>
                </a:lnTo>
                <a:lnTo>
                  <a:pt x="1197204" y="0"/>
                </a:lnTo>
                <a:lnTo>
                  <a:pt x="848413" y="0"/>
                </a:lnTo>
                <a:lnTo>
                  <a:pt x="424206" y="131975"/>
                </a:lnTo>
                <a:lnTo>
                  <a:pt x="56561" y="26395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2955851" y="482710"/>
            <a:ext cx="3533821" cy="720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ผังบริเวณที่ดำเนินการ</a:t>
            </a:r>
          </a:p>
        </p:txBody>
      </p:sp>
    </p:spTree>
    <p:extLst>
      <p:ext uri="{BB962C8B-B14F-4D97-AF65-F5344CB8AC3E}">
        <p14:creationId xmlns:p14="http://schemas.microsoft.com/office/powerpoint/2010/main" val="1504053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win10\Desktop\นำเสนอ BBL 67\ว่าน\11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" y="62592"/>
            <a:ext cx="4449596" cy="332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win10\Desktop\นำเสนอ BBL 67\ว่าน\116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59" y="62591"/>
            <a:ext cx="4499993" cy="33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win10\Desktop\นำเสนอ BBL 67\ว่าน\11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55556"/>
            <a:ext cx="4550393" cy="340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win10\Desktop\นำเสนอ BBL 67\ว่าน\116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335" y="3482548"/>
            <a:ext cx="4514299" cy="337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624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win10\Desktop\นำเสนอ BBL 67\ว่าน\116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34378" cy="339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win10\Desktop\นำเสนอ BBL 67\ว่าน\11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24" y="1"/>
            <a:ext cx="4534376" cy="339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win10\Desktop\นำเสนอ BBL 67\ว่าน\116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7180"/>
            <a:ext cx="4534378" cy="33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win10\Desktop\นำเสนอ BBL 67\ว่าน\116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264" y="3467181"/>
            <a:ext cx="4534378" cy="33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577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ตาราง 10">
            <a:extLst>
              <a:ext uri="{FF2B5EF4-FFF2-40B4-BE49-F238E27FC236}">
                <a16:creationId xmlns:a16="http://schemas.microsoft.com/office/drawing/2014/main" id="{DA326D7F-001D-4C78-A6A7-18393AFEF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569039"/>
              </p:ext>
            </p:extLst>
          </p:nvPr>
        </p:nvGraphicFramePr>
        <p:xfrm>
          <a:off x="251520" y="1573417"/>
          <a:ext cx="8640960" cy="456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888012979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844066673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1545153865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433202501"/>
                    </a:ext>
                  </a:extLst>
                </a:gridCol>
              </a:tblGrid>
              <a:tr h="770385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+mj-cs"/>
                        </a:rPr>
                        <a:t>รายการ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+mj-cs"/>
                        </a:rPr>
                        <a:t>งบประมาณ (บาท)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+mj-cs"/>
                        </a:rPr>
                        <a:t>รายละเอียดโครงการ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+mj-cs"/>
                        </a:rPr>
                        <a:t>แผนปี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394263"/>
                  </a:ext>
                </a:extLst>
              </a:tr>
              <a:tr h="3797509"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rgbClr val="FF0000"/>
                          </a:solidFill>
                          <a:latin typeface="TH Sarabun New" panose="020B0500040200020003" pitchFamily="34" charset="-34"/>
                          <a:cs typeface="+mj-cs"/>
                        </a:rPr>
                        <a:t>(3) ปรับปรุงผิวทางถนนหน้าแฟลตตำรวจ (ช่วงจากแยกตัดซอยศรีมารัตน์ 12 ถึง แยกตัดศรีมารัตน์ 26) ชุมชนสามเหลี่ยม 2 </a:t>
                      </a:r>
                      <a:endParaRPr lang="th-TH" sz="2400" b="0" dirty="0">
                        <a:solidFill>
                          <a:srgbClr val="FF0000"/>
                        </a:solidFill>
                        <a:latin typeface="Angsana New" pitchFamily="18" charset="-34"/>
                        <a:cs typeface="+mj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latin typeface="Angsana New" panose="02020603050405020304" pitchFamily="18" charset="-34"/>
                          <a:cs typeface="+mj-cs"/>
                        </a:rPr>
                        <a:t> 2,699,000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ทำการปรับปรุงผิวทางภายในถนนหน้าแฟลตตำรวจ (ช่วงจากแยกตัดซอยศรีมารัตน์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12 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ถึง แยกตัดศรีมารัตน์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26) 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ชุมชนสามเหลี่ยม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2  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โดยทำการรื้อผิวทางถนนเดิมที่ชำรุดพร้อมขนไปทิ้งแล้วทำการก่อสร้างผิวทางถนนคอนกรีตเสริมเหล็กแบบ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Full - Depth Repair 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ความหนาไม่น้อยกว่า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0.15 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เมตร มีพื้นที่ผิวจราจรไม่น้อยกว่า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350.00 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ตารางเมตร พร้อมทำการปูผิวทาง</a:t>
                      </a:r>
                      <a:r>
                        <a:rPr lang="th-TH" sz="1800" kern="1200" dirty="0" err="1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แอสฟัลท์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ติ</a:t>
                      </a:r>
                      <a:r>
                        <a:rPr lang="th-TH" sz="1800" kern="1200" dirty="0" err="1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กคอ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นกรีต ความยาวไม่น้อยกว่า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577.00 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เมตร ความกว้าง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8.40 – 9.00 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เมตร ความหนาไม่น้อยกว่า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0.05 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เมตร และมีพื้นที่ผิวทางรวมไม่น้อยกว่า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5,039 </a:t>
                      </a:r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ตารางเมตร และงานอื่นๆ ที่เกี่ยวข้อง</a:t>
                      </a:r>
                      <a:endParaRPr lang="th-TH" sz="1800" dirty="0">
                        <a:latin typeface="Angsana New" pitchFamily="18" charset="-34"/>
                        <a:cs typeface="+mj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kern="1200" dirty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+mj-cs"/>
                        </a:rPr>
                        <a:t>แผนพัฒนาท้องถิ่น(พ.ศ.2566-2570)เทศบาลนครขอนแก่น แก้ไข ฉบับที่ 1/2566 หน้าที่ 20 ลำดับที่ 1</a:t>
                      </a:r>
                      <a:endParaRPr lang="th-TH" sz="1800" dirty="0">
                        <a:latin typeface="Angsana New" pitchFamily="18" charset="-34"/>
                        <a:cs typeface="+mj-cs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059370"/>
                  </a:ext>
                </a:extLst>
              </a:tr>
            </a:tbl>
          </a:graphicData>
        </a:graphic>
      </p:graphicFrame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66D67966-1FBE-4F3F-92AE-A134799F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904" y="315186"/>
            <a:ext cx="6412833" cy="976536"/>
          </a:xfrm>
        </p:spPr>
        <p:txBody>
          <a:bodyPr>
            <a:noAutofit/>
          </a:bodyPr>
          <a:lstStyle/>
          <a:p>
            <a:pPr algn="l"/>
            <a:r>
              <a:rPr lang="th-TH" sz="3600" b="1" dirty="0">
                <a:latin typeface="Angsana New" panose="02020603050405020304" pitchFamily="18" charset="-34"/>
              </a:rPr>
              <a:t>เงินอุดหนุนเฉพาะกิจ</a:t>
            </a:r>
            <a:br>
              <a:rPr lang="th-TH" sz="3600" b="1" dirty="0"/>
            </a:br>
            <a:r>
              <a:rPr lang="th-TH" sz="2800" b="1" dirty="0"/>
              <a:t>2) ค่าที่ดิน/สิ่งก่อสร้าง</a:t>
            </a:r>
            <a:endParaRPr lang="th-TH" sz="2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30075D5-B380-47B4-A197-EC44CEAD2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53" y="401332"/>
            <a:ext cx="868381" cy="8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n10\Desktop\166011908132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-583" r="12654" b="583"/>
          <a:stretch/>
        </p:blipFill>
        <p:spPr bwMode="auto">
          <a:xfrm>
            <a:off x="0" y="764703"/>
            <a:ext cx="9144000" cy="547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F766ED80-1CE8-8FFD-19E8-35401095DF9D}"/>
              </a:ext>
            </a:extLst>
          </p:cNvPr>
          <p:cNvSpPr/>
          <p:nvPr/>
        </p:nvSpPr>
        <p:spPr>
          <a:xfrm rot="346638">
            <a:off x="4325909" y="5569273"/>
            <a:ext cx="1224136" cy="3206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cs typeface="TH Sarabun New" panose="020B0500040200020003"/>
              </a:rPr>
              <a:t>ซอย</a:t>
            </a:r>
            <a:r>
              <a:rPr lang="th-TH" sz="1600" kern="0" dirty="0">
                <a:solidFill>
                  <a:prstClr val="white"/>
                </a:solidFill>
                <a:latin typeface="Angsana New" panose="02020603050405020304" pitchFamily="18" charset="-34"/>
                <a:cs typeface="TH Sarabun New" panose="020B0500040200020003"/>
              </a:rPr>
              <a:t>ศรีมารัตน์ 12</a:t>
            </a:r>
            <a:endParaRPr kumimoji="0" lang="th-TH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anose="02020603050405020304" pitchFamily="18" charset="-34"/>
              <a:cs typeface="TH Sarabun New" panose="020B0500040200020003"/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:a16="http://schemas.microsoft.com/office/drawing/2014/main" id="{0B71D8A8-5B4A-D50C-A37E-55215198617D}"/>
              </a:ext>
            </a:extLst>
          </p:cNvPr>
          <p:cNvSpPr/>
          <p:nvPr/>
        </p:nvSpPr>
        <p:spPr>
          <a:xfrm rot="1865694">
            <a:off x="5978562" y="1705844"/>
            <a:ext cx="1224136" cy="3206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0" dirty="0">
                <a:solidFill>
                  <a:prstClr val="white"/>
                </a:solidFill>
                <a:latin typeface="Angsana New" panose="02020603050405020304" pitchFamily="18" charset="-34"/>
                <a:cs typeface="TH Sarabun New" panose="020B0500040200020003"/>
              </a:rPr>
              <a:t>ถนนตะวันใหม่</a:t>
            </a:r>
            <a:endParaRPr kumimoji="0" lang="th-TH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anose="02020603050405020304" pitchFamily="18" charset="-34"/>
              <a:cs typeface="TH Sarabun New" panose="020B0500040200020003"/>
            </a:endParaRPr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8CC2B062-CD14-0C7C-30D6-3664801285BE}"/>
              </a:ext>
            </a:extLst>
          </p:cNvPr>
          <p:cNvSpPr/>
          <p:nvPr/>
        </p:nvSpPr>
        <p:spPr>
          <a:xfrm rot="17713379">
            <a:off x="3642309" y="2719477"/>
            <a:ext cx="1487936" cy="3011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kern="0" dirty="0">
                <a:solidFill>
                  <a:prstClr val="white"/>
                </a:solidFill>
                <a:latin typeface="Angsana New" panose="02020603050405020304" pitchFamily="18" charset="-34"/>
                <a:cs typeface="TH Sarabun New" panose="020B0500040200020003"/>
              </a:rPr>
              <a:t>ถนนหน้าแฟลตตำรวจ</a:t>
            </a:r>
            <a:endParaRPr kumimoji="0" lang="th-TH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anose="02020603050405020304" pitchFamily="18" charset="-34"/>
              <a:cs typeface="TH Sarabun New" panose="020B0500040200020003"/>
            </a:endParaRPr>
          </a:p>
        </p:txBody>
      </p:sp>
      <p:sp>
        <p:nvSpPr>
          <p:cNvPr id="9" name="คำบรรยายภาพแบบสี่เหลี่ยม 6">
            <a:extLst>
              <a:ext uri="{FF2B5EF4-FFF2-40B4-BE49-F238E27FC236}">
                <a16:creationId xmlns:a16="http://schemas.microsoft.com/office/drawing/2014/main" id="{6CB49762-ABF2-7F4E-F91C-677FECF5B258}"/>
              </a:ext>
            </a:extLst>
          </p:cNvPr>
          <p:cNvSpPr/>
          <p:nvPr/>
        </p:nvSpPr>
        <p:spPr>
          <a:xfrm>
            <a:off x="3144130" y="5835068"/>
            <a:ext cx="863825" cy="350206"/>
          </a:xfrm>
          <a:prstGeom prst="wedgeRectCallout">
            <a:avLst>
              <a:gd name="adj1" fmla="val 64327"/>
              <a:gd name="adj2" fmla="val -14444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จุดเริ่มต้น</a:t>
            </a:r>
          </a:p>
        </p:txBody>
      </p:sp>
      <p:sp>
        <p:nvSpPr>
          <p:cNvPr id="10" name="คำบรรยายภาพแบบสี่เหลี่ยม 6">
            <a:extLst>
              <a:ext uri="{FF2B5EF4-FFF2-40B4-BE49-F238E27FC236}">
                <a16:creationId xmlns:a16="http://schemas.microsoft.com/office/drawing/2014/main" id="{1BE440EB-7DED-2322-9A5F-B445081E7B4F}"/>
              </a:ext>
            </a:extLst>
          </p:cNvPr>
          <p:cNvSpPr/>
          <p:nvPr/>
        </p:nvSpPr>
        <p:spPr>
          <a:xfrm>
            <a:off x="4206023" y="464573"/>
            <a:ext cx="731954" cy="300130"/>
          </a:xfrm>
          <a:prstGeom prst="wedgeRectCallout">
            <a:avLst>
              <a:gd name="adj1" fmla="val 129798"/>
              <a:gd name="adj2" fmla="val 17153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จุดสิ้นสุด</a:t>
            </a:r>
          </a:p>
        </p:txBody>
      </p:sp>
      <p:sp>
        <p:nvSpPr>
          <p:cNvPr id="2" name="รูปแบบอิสระ 1"/>
          <p:cNvSpPr/>
          <p:nvPr/>
        </p:nvSpPr>
        <p:spPr>
          <a:xfrm>
            <a:off x="4139952" y="1135781"/>
            <a:ext cx="1375323" cy="4381451"/>
          </a:xfrm>
          <a:custGeom>
            <a:avLst/>
            <a:gdLst>
              <a:gd name="connsiteX0" fmla="*/ 1443790 w 1443790"/>
              <a:gd name="connsiteY0" fmla="*/ 0 h 4889634"/>
              <a:gd name="connsiteX1" fmla="*/ 1049154 w 1443790"/>
              <a:gd name="connsiteY1" fmla="*/ 818147 h 4889634"/>
              <a:gd name="connsiteX2" fmla="*/ 635268 w 1443790"/>
              <a:gd name="connsiteY2" fmla="*/ 1876926 h 4889634"/>
              <a:gd name="connsiteX3" fmla="*/ 317634 w 1443790"/>
              <a:gd name="connsiteY3" fmla="*/ 2714324 h 4889634"/>
              <a:gd name="connsiteX4" fmla="*/ 250257 w 1443790"/>
              <a:gd name="connsiteY4" fmla="*/ 3089710 h 4889634"/>
              <a:gd name="connsiteX5" fmla="*/ 192506 w 1443790"/>
              <a:gd name="connsiteY5" fmla="*/ 3638350 h 4889634"/>
              <a:gd name="connsiteX6" fmla="*/ 105878 w 1443790"/>
              <a:gd name="connsiteY6" fmla="*/ 4389120 h 4889634"/>
              <a:gd name="connsiteX7" fmla="*/ 0 w 1443790"/>
              <a:gd name="connsiteY7" fmla="*/ 4889634 h 4889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3790" h="4889634">
                <a:moveTo>
                  <a:pt x="1443790" y="0"/>
                </a:moveTo>
                <a:lnTo>
                  <a:pt x="1049154" y="818147"/>
                </a:lnTo>
                <a:lnTo>
                  <a:pt x="635268" y="1876926"/>
                </a:lnTo>
                <a:lnTo>
                  <a:pt x="317634" y="2714324"/>
                </a:lnTo>
                <a:lnTo>
                  <a:pt x="250257" y="3089710"/>
                </a:lnTo>
                <a:lnTo>
                  <a:pt x="192506" y="3638350"/>
                </a:lnTo>
                <a:lnTo>
                  <a:pt x="105878" y="4389120"/>
                </a:lnTo>
                <a:lnTo>
                  <a:pt x="0" y="4889634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5849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58E0FDF-BC32-4D75-D846-B08126D467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546"/>
            <a:ext cx="4574063" cy="342900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6726FF33-7EDE-A1AA-4912-F658F62619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457"/>
            <a:ext cx="4574063" cy="342900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81B897B3-80FE-5D0A-FE80-8F8E52B699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05980" y="3429000"/>
            <a:ext cx="4574063" cy="3429000"/>
          </a:xfrm>
          <a:prstGeom prst="rect">
            <a:avLst/>
          </a:prstGeom>
        </p:spPr>
      </p:pic>
      <p:sp>
        <p:nvSpPr>
          <p:cNvPr id="17" name="สี่เหลี่ยมผืนผ้า: มุมมน 16">
            <a:extLst>
              <a:ext uri="{FF2B5EF4-FFF2-40B4-BE49-F238E27FC236}">
                <a16:creationId xmlns:a16="http://schemas.microsoft.com/office/drawing/2014/main" id="{DE3C5038-5A15-5A00-A329-EF12873B2EAD}"/>
              </a:ext>
            </a:extLst>
          </p:cNvPr>
          <p:cNvSpPr/>
          <p:nvPr/>
        </p:nvSpPr>
        <p:spPr>
          <a:xfrm>
            <a:off x="611560" y="1916832"/>
            <a:ext cx="3672408" cy="136815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:a16="http://schemas.microsoft.com/office/drawing/2014/main" id="{256568D5-7CFF-1B17-810C-32FD000696C7}"/>
              </a:ext>
            </a:extLst>
          </p:cNvPr>
          <p:cNvSpPr/>
          <p:nvPr/>
        </p:nvSpPr>
        <p:spPr>
          <a:xfrm>
            <a:off x="4716016" y="5157192"/>
            <a:ext cx="1800200" cy="116051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7957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ตาราง 10">
            <a:extLst>
              <a:ext uri="{FF2B5EF4-FFF2-40B4-BE49-F238E27FC236}">
                <a16:creationId xmlns:a16="http://schemas.microsoft.com/office/drawing/2014/main" id="{DA326D7F-001D-4C78-A6A7-18393AFEF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311554"/>
              </p:ext>
            </p:extLst>
          </p:nvPr>
        </p:nvGraphicFramePr>
        <p:xfrm>
          <a:off x="251520" y="1662676"/>
          <a:ext cx="8640960" cy="4270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88801297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844066673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1545153865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433202501"/>
                    </a:ext>
                  </a:extLst>
                </a:gridCol>
              </a:tblGrid>
              <a:tr h="720194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รายการ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งบประมาณ (บาท)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รายละเอียดโครงการ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แผนปี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394263"/>
                  </a:ext>
                </a:extLst>
              </a:tr>
              <a:tr h="3550098">
                <a:tc>
                  <a:txBody>
                    <a:bodyPr/>
                    <a:lstStyle/>
                    <a:p>
                      <a:r>
                        <a:rPr lang="th-TH" sz="2400" b="1" kern="1200" dirty="0">
                          <a:solidFill>
                            <a:srgbClr val="FF0000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(4) ปรับปรุงผิวทางถนน</a:t>
                      </a:r>
                      <a:r>
                        <a:rPr lang="th-TH" sz="2400" b="1" kern="1200" dirty="0" err="1">
                          <a:solidFill>
                            <a:srgbClr val="FF0000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ศิลป</a:t>
                      </a:r>
                      <a:r>
                        <a:rPr lang="th-TH" sz="2400" b="1" kern="1200" dirty="0">
                          <a:solidFill>
                            <a:srgbClr val="FF0000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สนิท(ช่วงจากแยกตัดถนนมะลิวัลย์ถึงแยกถนนหมอชาญอุทิศ)</a:t>
                      </a:r>
                      <a:endParaRPr lang="th-TH" sz="2400" b="1" dirty="0">
                        <a:solidFill>
                          <a:srgbClr val="FF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1,984,000</a:t>
                      </a:r>
                    </a:p>
                    <a:p>
                      <a:pPr algn="ctr"/>
                      <a:endParaRPr lang="th-TH" sz="2000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ทำการปรับปรุงผิวทางถนนคอนกรีตเสริมเหล็กภายในถนน</a:t>
                      </a:r>
                      <a:r>
                        <a:rPr lang="th-TH" sz="1800" kern="1200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ศิลป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สนิท (ช่วงแยกถนนมะลิวัลย์ถึงแยกถนนหมอชาญอุทิศ) ชุมชนสามเหลี่ยม 4 โดยทำการรื้อผิวทางถนนคอนกรีตเสริมเหล็ก(เดิม)ที่ชำรุดพร้อมขนไปทิ้งและก่อสร้างผิวทางถนนคอนกรีตเสริมเหล็กแบบ(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Full-Depth Repair)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ความหนาไม่น้อยกว่า 0.15 เมตร พื้นที่ผิวจราจรไม่น้อยกว่า 1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,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231 ตารางเมตร และงานอื่นๆ ที่เกี่ยวข้อง</a:t>
                      </a:r>
                      <a:endParaRPr lang="th-TH" sz="1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000" kern="1200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แผนพัฒนาท้องถิ่น(พ.ศ.2566-2570)เทศบาลนครขอนแก่น แก้ไข ฉบับที่ 1/2566 หน้าที่ 22 ลำดับที่ 2</a:t>
                      </a:r>
                      <a:endParaRPr lang="th-TH" sz="20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059370"/>
                  </a:ext>
                </a:extLst>
              </a:tr>
            </a:tbl>
          </a:graphicData>
        </a:graphic>
      </p:graphicFrame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C83266E6-7C75-4BB8-BEC3-2D93F470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904" y="315186"/>
            <a:ext cx="6412833" cy="976536"/>
          </a:xfrm>
        </p:spPr>
        <p:txBody>
          <a:bodyPr>
            <a:noAutofit/>
          </a:bodyPr>
          <a:lstStyle/>
          <a:p>
            <a:pPr algn="l"/>
            <a:r>
              <a:rPr lang="th-TH" sz="3600" b="1" dirty="0">
                <a:latin typeface="Angsana New" panose="02020603050405020304" pitchFamily="18" charset="-34"/>
              </a:rPr>
              <a:t>เงินอุดหนุนเฉพาะกิจ</a:t>
            </a:r>
            <a:br>
              <a:rPr lang="th-TH" sz="3600" b="1" dirty="0"/>
            </a:br>
            <a:r>
              <a:rPr lang="th-TH" sz="2800" b="1" dirty="0"/>
              <a:t>2) ค่าที่ดิน/สิ่งก่อสร้าง</a:t>
            </a:r>
            <a:endParaRPr lang="th-TH" sz="2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F8174DC-FA5D-4212-8FB8-01DFC342E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53" y="401332"/>
            <a:ext cx="868381" cy="8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95985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894</TotalTime>
  <Words>1003</Words>
  <Application>Microsoft Office PowerPoint</Application>
  <PresentationFormat>นำเสนอทางหน้าจอ (4:3)</PresentationFormat>
  <Paragraphs>74</Paragraphs>
  <Slides>17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17</vt:i4>
      </vt:variant>
    </vt:vector>
  </HeadingPairs>
  <TitlesOfParts>
    <vt:vector size="24" baseType="lpstr">
      <vt:lpstr>Angsana New</vt:lpstr>
      <vt:lpstr>AngsanaUPC</vt:lpstr>
      <vt:lpstr>Arial</vt:lpstr>
      <vt:lpstr>Calibri</vt:lpstr>
      <vt:lpstr>TH Sarabun New</vt:lpstr>
      <vt:lpstr>TH SarabunPSK</vt:lpstr>
      <vt:lpstr>ชุดรูปแบบของ Office</vt:lpstr>
      <vt:lpstr>ตามเอกสารนำเสนอ ข้อ 3 แผนการใช้จ่ายรายได้จากเงินอุดหนุน (งบประมาณ)  ตามร่าง พ.ร.บ. ประเภทเงินอุดหนุนเฉพาะกิจ   2) ค่าที่ดิน/สิ่งก่อสร้าง  มีจำนวน 5 โครงการ </vt:lpstr>
      <vt:lpstr>เงินอุดหนุนเฉพาะกิจ 2) ค่าที่ดิน/สิ่งก่อสร้าง</vt:lpstr>
      <vt:lpstr>งานนำเสนอ PowerPoint</vt:lpstr>
      <vt:lpstr>งานนำเสนอ PowerPoint</vt:lpstr>
      <vt:lpstr>งานนำเสนอ PowerPoint</vt:lpstr>
      <vt:lpstr>เงินอุดหนุนเฉพาะกิจ 2) ค่าที่ดิน/สิ่งก่อสร้าง</vt:lpstr>
      <vt:lpstr>งานนำเสนอ PowerPoint</vt:lpstr>
      <vt:lpstr>งานนำเสนอ PowerPoint</vt:lpstr>
      <vt:lpstr>เงินอุดหนุนเฉพาะกิจ 2) ค่าที่ดิน/สิ่งก่อสร้าง</vt:lpstr>
      <vt:lpstr>งานนำเสนอ PowerPoint</vt:lpstr>
      <vt:lpstr>งานนำเสนอ PowerPoint</vt:lpstr>
      <vt:lpstr>เงินอุดหนุนเฉพาะกิจ 2) ค่าที่ดิน/สิ่งก่อสร้าง</vt:lpstr>
      <vt:lpstr>งานนำเสนอ PowerPoint</vt:lpstr>
      <vt:lpstr>งานนำเสนอ PowerPoint</vt:lpstr>
      <vt:lpstr>เงินอุดหนุนเฉพาะกิจ 2) ค่าที่ดิน/สิ่งก่อสร้าง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</dc:creator>
  <cp:lastModifiedBy>admin</cp:lastModifiedBy>
  <cp:revision>70</cp:revision>
  <cp:lastPrinted>2024-02-14T03:22:06Z</cp:lastPrinted>
  <dcterms:created xsi:type="dcterms:W3CDTF">2023-04-04T04:39:59Z</dcterms:created>
  <dcterms:modified xsi:type="dcterms:W3CDTF">2024-02-16T04:36:32Z</dcterms:modified>
</cp:coreProperties>
</file>