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38" r:id="rId3"/>
    <p:sldId id="430" r:id="rId4"/>
    <p:sldId id="434" r:id="rId5"/>
    <p:sldId id="435" r:id="rId6"/>
    <p:sldId id="439" r:id="rId7"/>
    <p:sldId id="440" r:id="rId8"/>
    <p:sldId id="441" r:id="rId9"/>
    <p:sldId id="433" r:id="rId10"/>
  </p:sldIdLst>
  <p:sldSz cx="12192000" cy="6858000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A7"/>
    <a:srgbClr val="FCD2F7"/>
    <a:srgbClr val="CC0066"/>
    <a:srgbClr val="0000FF"/>
    <a:srgbClr val="FAB0F1"/>
    <a:srgbClr val="FFC000"/>
    <a:srgbClr val="CCDAEC"/>
    <a:srgbClr val="8CADD4"/>
    <a:srgbClr val="FDE9FB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 autoAdjust="0"/>
    <p:restoredTop sz="95414" autoAdjust="0"/>
  </p:normalViewPr>
  <p:slideViewPr>
    <p:cSldViewPr>
      <p:cViewPr varScale="1">
        <p:scale>
          <a:sx n="85" d="100"/>
          <a:sy n="85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F1CC11F3-4B9A-4A19-8F00-E310651CF9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6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68DB8EE-D752-4456-AE87-6C465E27F1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78C8F742-493F-4722-9A6B-E6820189D929}" type="datetimeFigureOut">
              <a:rPr lang="th-TH" smtClean="0"/>
              <a:t>08/03/67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D7F9BA84-F9EB-4FE2-9F87-E2EF68DEE0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461C223-0203-41EA-8E80-8FEEC3E624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3"/>
            <a:ext cx="2945659" cy="498135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BD3E8ED0-181E-441C-B226-85DA886891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889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1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4AE91465-F355-40C3-8B36-3C2E4C1ADBB3}" type="datetimeFigureOut">
              <a:rPr lang="th-TH" smtClean="0"/>
              <a:t>08/03/67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9" tIns="45499" rIns="90999" bIns="45499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0999" tIns="45499" rIns="90999" bIns="45499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D0E84DF1-3634-45C7-A617-D7983C36A6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857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992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838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62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0162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6285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2234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3678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133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617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6DA3-36B8-46D4-85AF-63C81BF84B7F}" type="datetime1">
              <a:rPr lang="th-TH" smtClean="0"/>
              <a:t>08/03/67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9299872" y="44624"/>
            <a:ext cx="28448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cs typeface="+mj-cs"/>
              </a:defRPr>
            </a:lvl1pPr>
          </a:lstStyle>
          <a:p>
            <a:fld id="{95A4838A-E419-45C9-8CD3-C957FECF9882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395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9F2-45F6-47AA-AFD2-E787C1769D7A}" type="datetime1">
              <a:rPr lang="th-TH" smtClean="0"/>
              <a:t>08/03/67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059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491-B9B8-44E8-B278-3B7B336BBC66}" type="datetime1">
              <a:rPr lang="th-TH" smtClean="0"/>
              <a:t>08/03/67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106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25A-CB24-4888-815F-2BD681ECBC3C}" type="datetime1">
              <a:rPr lang="th-TH" smtClean="0"/>
              <a:t>08/03/67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384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D044-F794-4CB9-93D5-ABEF32E4C32D}" type="datetime1">
              <a:rPr lang="th-TH" smtClean="0"/>
              <a:t>08/03/67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002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C8E-181D-4D79-BF13-E31BDF05708B}" type="datetime1">
              <a:rPr lang="th-TH" smtClean="0"/>
              <a:t>08/03/67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20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3F3-06CC-4022-8D05-E465866931BB}" type="datetime1">
              <a:rPr lang="th-TH" smtClean="0"/>
              <a:t>08/03/67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239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B33C-41F1-485B-9303-6964BE8B6957}" type="datetime1">
              <a:rPr lang="th-TH" smtClean="0"/>
              <a:t>08/03/67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865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3D8A-784C-440D-B1F5-366D0E468CD3}" type="datetime1">
              <a:rPr lang="th-TH" smtClean="0"/>
              <a:t>08/03/67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527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E94-6F89-4A76-A15C-217145DE4842}" type="datetime1">
              <a:rPr lang="th-TH" smtClean="0"/>
              <a:t>08/03/67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462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BC1E-69F4-472A-986E-C6BB42620FF4}" type="datetime1">
              <a:rPr lang="th-TH" smtClean="0"/>
              <a:t>08/03/67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222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1587-1208-438B-9B37-BC919811B547}" type="datetime1">
              <a:rPr lang="th-TH" smtClean="0"/>
              <a:t>08/03/67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27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675"/>
          <a:stretch/>
        </p:blipFill>
        <p:spPr>
          <a:xfrm>
            <a:off x="0" y="4221088"/>
            <a:ext cx="12192000" cy="2664297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355"/>
          <a:stretch/>
        </p:blipFill>
        <p:spPr>
          <a:xfrm>
            <a:off x="0" y="0"/>
            <a:ext cx="12192000" cy="1340768"/>
          </a:xfrm>
          <a:prstGeom prst="rect">
            <a:avLst/>
          </a:prstGeom>
        </p:spPr>
      </p:pic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407368" y="2079499"/>
            <a:ext cx="11377264" cy="1853557"/>
          </a:xfrm>
          <a:prstGeom prst="rect">
            <a:avLst/>
          </a:prstGeom>
          <a:ln w="31750" cap="flat" cmpd="tri" algn="ctr">
            <a:solidFill>
              <a:schemeClr val="accent6">
                <a:lumMod val="75000"/>
              </a:schemeClr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sz="3200" b="1" dirty="0">
                <a:solidFill>
                  <a:srgbClr val="0033CC"/>
                </a:solidFill>
                <a:latin typeface="TH NiramitIT๙" pitchFamily="2" charset="-34"/>
                <a:cs typeface="+mj-cs"/>
              </a:rPr>
            </a:b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การชี้แจงงบประมาณรายจ่ายประจำปีงบประมาณ พ.ศ.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2567 </a:t>
            </a:r>
            <a:b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แผนงานยุทธศาสตร์ส่งเสริมการกระจายอำนาจให้แก่องค์กรปกครองส่วนท้องถิ่น</a:t>
            </a: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0" y="4725144"/>
            <a:ext cx="12192000" cy="1781478"/>
          </a:xfrm>
          <a:prstGeom prst="rect">
            <a:avLst/>
          </a:prstGeom>
          <a:noFill/>
          <a:ln w="31750" cap="flat" cmpd="tri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เสนอต่อ</a:t>
            </a:r>
          </a:p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คณะอนุกรรมาธิการพิจารณาศึกษายุทธศาสตร์การจัดสรรงบประมาณรายจ่ายประจำปีงบประมาณ พ.ศ. 2567  </a:t>
            </a:r>
          </a:p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ในคณะกรรมาธิการวิสามัญพิจารณาศึกษาร่างพระราชบัญญัติงบประมาณรายจ่ายประจำปีงบประมาณ พ.ศ. 2567</a:t>
            </a:r>
          </a:p>
          <a:p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วุฒิสภา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60512" y="405848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เทศบาลนครขอนแก่น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CB136C69-11A5-4CCB-BE01-987A16883F1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412512" y="1340928"/>
            <a:ext cx="1440000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20" name="กลุ่ม 19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21" name="รูปภาพ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22" name="รูปภาพ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23" name="รูปภาพ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17" name="ตัวแทนหมายเลขสไลด์ 2">
            <a:extLst>
              <a:ext uri="{FF2B5EF4-FFF2-40B4-BE49-F238E27FC236}">
                <a16:creationId xmlns:a16="http://schemas.microsoft.com/office/drawing/2014/main" id="{3172E605-1701-4914-B350-7BFCC4DD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111547"/>
            <a:ext cx="2844800" cy="365125"/>
          </a:xfrm>
        </p:spPr>
        <p:txBody>
          <a:bodyPr/>
          <a:lstStyle/>
          <a:p>
            <a:r>
              <a:rPr lang="th-TH" dirty="0"/>
              <a:t>หน้า 1</a:t>
            </a:r>
          </a:p>
        </p:txBody>
      </p:sp>
    </p:spTree>
    <p:extLst>
      <p:ext uri="{BB962C8B-B14F-4D97-AF65-F5344CB8AC3E}">
        <p14:creationId xmlns:p14="http://schemas.microsoft.com/office/powerpoint/2010/main" val="392573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12191997" cy="8136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6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รายนามผู้ชี้แจง</a:t>
            </a:r>
            <a:endParaRPr lang="th-TH" altLang="ko-KR" sz="3600" b="1" dirty="0">
              <a:solidFill>
                <a:schemeClr val="tx1"/>
              </a:solidFill>
              <a:effectLst>
                <a:glow rad="635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1" name="กลุ่ม 40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42" name="รูปภาพ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43" name="รูปภาพ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44" name="รูปภาพ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45" name="รูปภาพ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72" y="39539"/>
            <a:ext cx="2844800" cy="365125"/>
          </a:xfrm>
        </p:spPr>
        <p:txBody>
          <a:bodyPr/>
          <a:lstStyle/>
          <a:p>
            <a:r>
              <a:rPr lang="th-TH" dirty="0"/>
              <a:t>หน้า 2</a:t>
            </a:r>
          </a:p>
        </p:txBody>
      </p:sp>
      <p:sp>
        <p:nvSpPr>
          <p:cNvPr id="29" name="ตัวแทนหมายเลขสไลด์ 2">
            <a:extLst>
              <a:ext uri="{FF2B5EF4-FFF2-40B4-BE49-F238E27FC236}">
                <a16:creationId xmlns:a16="http://schemas.microsoft.com/office/drawing/2014/main" id="{E33C58B0-21C4-4394-859F-0EF7575C3F4E}"/>
              </a:ext>
            </a:extLst>
          </p:cNvPr>
          <p:cNvSpPr txBox="1">
            <a:spLocks/>
          </p:cNvSpPr>
          <p:nvPr/>
        </p:nvSpPr>
        <p:spPr>
          <a:xfrm>
            <a:off x="11568608" y="6165304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C7BA5F62-56FB-40C3-BC8C-BE1499213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764341"/>
              </p:ext>
            </p:extLst>
          </p:nvPr>
        </p:nvGraphicFramePr>
        <p:xfrm>
          <a:off x="911421" y="1454659"/>
          <a:ext cx="10369153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1066591">
                  <a:extLst>
                    <a:ext uri="{9D8B030D-6E8A-4147-A177-3AD203B41FA5}">
                      <a16:colId xmlns:a16="http://schemas.microsoft.com/office/drawing/2014/main" val="1895570369"/>
                    </a:ext>
                  </a:extLst>
                </a:gridCol>
                <a:gridCol w="4114760">
                  <a:extLst>
                    <a:ext uri="{9D8B030D-6E8A-4147-A177-3AD203B41FA5}">
                      <a16:colId xmlns:a16="http://schemas.microsoft.com/office/drawing/2014/main" val="3722464260"/>
                    </a:ext>
                  </a:extLst>
                </a:gridCol>
                <a:gridCol w="5187802">
                  <a:extLst>
                    <a:ext uri="{9D8B030D-6E8A-4147-A177-3AD203B41FA5}">
                      <a16:colId xmlns:a16="http://schemas.microsoft.com/office/drawing/2014/main" val="4050197019"/>
                    </a:ext>
                  </a:extLst>
                </a:gridCol>
              </a:tblGrid>
              <a:tr h="584246">
                <a:tc>
                  <a:txBody>
                    <a:bodyPr/>
                    <a:lstStyle/>
                    <a:p>
                      <a:pPr algn="ctr">
                        <a:tabLst>
                          <a:tab pos="3657600" algn="l"/>
                        </a:tabLs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57600" algn="l"/>
                        </a:tabLs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ชื่อ - สกุล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57600" algn="l"/>
                        </a:tabLs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ตำแหน่ง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tabLst>
                          <a:tab pos="3657600" algn="l"/>
                        </a:tabLst>
                      </a:pPr>
                      <a:r>
                        <a:rPr lang="en-US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357607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algn="ctr">
                        <a:tabLst>
                          <a:tab pos="3657600" algn="l"/>
                        </a:tabLst>
                      </a:pPr>
                      <a:r>
                        <a:rPr lang="en-US" sz="3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57600" algn="l"/>
                        </a:tabLs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นายธีระศักดิ์  </a:t>
                      </a:r>
                      <a:r>
                        <a:rPr lang="th-TH" sz="32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ฑีฆา</a:t>
                      </a: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ยุพันธุ์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57600" algn="l"/>
                        </a:tabLs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นายกเทศมนตรีนครขอนแก่น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019442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algn="ctr">
                        <a:tabLst>
                          <a:tab pos="3657600" algn="l"/>
                        </a:tabLst>
                      </a:pPr>
                      <a:r>
                        <a:rPr lang="en-US" sz="3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57600" algn="l"/>
                        </a:tabLst>
                      </a:pPr>
                      <a:r>
                        <a:rPr lang="th-TH" sz="3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นายวิทยา  ภูโยสาร</a:t>
                      </a:r>
                      <a:endParaRPr lang="en-US" sz="3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57600" algn="l"/>
                        </a:tabLs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ปลัดเทศบาลนครขอนแก่น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75437"/>
                  </a:ext>
                </a:extLst>
              </a:tr>
              <a:tr h="1669274">
                <a:tc>
                  <a:txBody>
                    <a:bodyPr/>
                    <a:lstStyle/>
                    <a:p>
                      <a:pPr algn="ctr">
                        <a:tabLst>
                          <a:tab pos="3657600" algn="l"/>
                        </a:tabLs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>
                        <a:tabLst>
                          <a:tab pos="3657600" algn="l"/>
                        </a:tabLst>
                      </a:pPr>
                      <a:endParaRPr lang="th-TH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tabLst>
                          <a:tab pos="3657600" algn="l"/>
                        </a:tabLs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57600" algn="l"/>
                        </a:tabLs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นายธวัชชัย วนาพิทักษ์กุล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tabLst>
                          <a:tab pos="3657600" algn="l"/>
                        </a:tabLst>
                      </a:pPr>
                      <a:endParaRPr lang="th-TH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tabLst>
                          <a:tab pos="3657600" algn="l"/>
                        </a:tabLs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นางเมธ</a:t>
                      </a:r>
                      <a:r>
                        <a:rPr lang="th-TH" sz="32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ินี</a:t>
                      </a: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สุดเสนาะ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tabLst>
                          <a:tab pos="3657600" algn="l"/>
                        </a:tabLs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57600" algn="l"/>
                        </a:tabLs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ผู้อำนวยการส่วนควบคุมการก่อสร้างอาคาร</a:t>
                      </a:r>
                    </a:p>
                    <a:p>
                      <a:pPr>
                        <a:tabLst>
                          <a:tab pos="3657600" algn="l"/>
                        </a:tabLs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และผังเมือง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tabLst>
                          <a:tab pos="3657600" algn="l"/>
                        </a:tabLs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หัวหน้าฝ่ายงบประมาณ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tabLst>
                          <a:tab pos="3657600" algn="l"/>
                        </a:tabLs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tabLst>
                          <a:tab pos="3657600" algn="l"/>
                        </a:tabLs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tabLst>
                          <a:tab pos="3657600" algn="l"/>
                        </a:tabLs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962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06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10273" y="50328"/>
            <a:ext cx="12191997" cy="8136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6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2.สรุปรายการรายรับ  ประกอบงบประมาณรายจ่ายประจำปีงบประมาณ พ.ศ.2567 </a:t>
            </a:r>
          </a:p>
        </p:txBody>
      </p:sp>
      <p:grpSp>
        <p:nvGrpSpPr>
          <p:cNvPr id="41" name="กลุ่ม 40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42" name="รูปภาพ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43" name="รูปภาพ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44" name="รูปภาพ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45" name="รูปภาพ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72" y="39539"/>
            <a:ext cx="2844800" cy="365125"/>
          </a:xfrm>
        </p:spPr>
        <p:txBody>
          <a:bodyPr/>
          <a:lstStyle/>
          <a:p>
            <a:r>
              <a:rPr lang="th-TH" dirty="0"/>
              <a:t>หน้า 3</a:t>
            </a:r>
          </a:p>
        </p:txBody>
      </p:sp>
      <p:sp>
        <p:nvSpPr>
          <p:cNvPr id="29" name="ตัวแทนหมายเลขสไลด์ 2">
            <a:extLst>
              <a:ext uri="{FF2B5EF4-FFF2-40B4-BE49-F238E27FC236}">
                <a16:creationId xmlns:a16="http://schemas.microsoft.com/office/drawing/2014/main" id="{E33C58B0-21C4-4394-859F-0EF7575C3F4E}"/>
              </a:ext>
            </a:extLst>
          </p:cNvPr>
          <p:cNvSpPr txBox="1">
            <a:spLocks/>
          </p:cNvSpPr>
          <p:nvPr/>
        </p:nvSpPr>
        <p:spPr>
          <a:xfrm>
            <a:off x="11568608" y="6165304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b="1" dirty="0">
              <a:solidFill>
                <a:schemeClr val="bg1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EB9BC79-F68F-491F-962A-A13B93B001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619" y="1233180"/>
            <a:ext cx="10801981" cy="51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2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47329" y="-2149"/>
            <a:ext cx="12144672" cy="8136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6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2.สรุปรายการรายจ่าย ประกอบงบประมาณรายจ่ายประจำปีงบประมาณ พ.ศ.2567 (ต่อ) </a:t>
            </a:r>
          </a:p>
        </p:txBody>
      </p:sp>
      <p:grpSp>
        <p:nvGrpSpPr>
          <p:cNvPr id="41" name="กลุ่ม 40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42" name="รูปภาพ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43" name="รูปภาพ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44" name="รูปภาพ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45" name="รูปภาพ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72" y="39539"/>
            <a:ext cx="2844800" cy="365125"/>
          </a:xfrm>
        </p:spPr>
        <p:txBody>
          <a:bodyPr/>
          <a:lstStyle/>
          <a:p>
            <a:r>
              <a:rPr lang="th-TH" dirty="0"/>
              <a:t> หน้า 4</a:t>
            </a:r>
          </a:p>
        </p:txBody>
      </p:sp>
      <p:sp>
        <p:nvSpPr>
          <p:cNvPr id="29" name="ตัวแทนหมายเลขสไลด์ 2">
            <a:extLst>
              <a:ext uri="{FF2B5EF4-FFF2-40B4-BE49-F238E27FC236}">
                <a16:creationId xmlns:a16="http://schemas.microsoft.com/office/drawing/2014/main" id="{E33C58B0-21C4-4394-859F-0EF7575C3F4E}"/>
              </a:ext>
            </a:extLst>
          </p:cNvPr>
          <p:cNvSpPr txBox="1">
            <a:spLocks/>
          </p:cNvSpPr>
          <p:nvPr/>
        </p:nvSpPr>
        <p:spPr>
          <a:xfrm>
            <a:off x="11568608" y="6165304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b="1" dirty="0">
              <a:solidFill>
                <a:schemeClr val="bg1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850862D-9352-404D-95D1-BF5CB795C0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208" y="1365438"/>
            <a:ext cx="10725583" cy="48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0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0" y="39538"/>
            <a:ext cx="12191997" cy="108520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6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แบบสรุปรายการงบประมาณประกอบงบประมาณรายจ่ายประจำปีงบประมาณ พ.ศ.2567</a:t>
            </a:r>
          </a:p>
          <a:p>
            <a:pPr algn="ctr"/>
            <a:r>
              <a:rPr lang="th-TH" altLang="ko-KR" sz="36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จำแนกตามแผนงานงบประมาณ</a:t>
            </a:r>
          </a:p>
        </p:txBody>
      </p:sp>
      <p:grpSp>
        <p:nvGrpSpPr>
          <p:cNvPr id="41" name="กลุ่ม 40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42" name="รูปภาพ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43" name="รูปภาพ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44" name="รูปภาพ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45" name="รูปภาพ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72" y="39539"/>
            <a:ext cx="2844800" cy="365125"/>
          </a:xfrm>
        </p:spPr>
        <p:txBody>
          <a:bodyPr/>
          <a:lstStyle/>
          <a:p>
            <a:r>
              <a:rPr lang="th-TH" dirty="0"/>
              <a:t>หน้า 5</a:t>
            </a:r>
          </a:p>
        </p:txBody>
      </p:sp>
      <p:sp>
        <p:nvSpPr>
          <p:cNvPr id="29" name="ตัวแทนหมายเลขสไลด์ 2">
            <a:extLst>
              <a:ext uri="{FF2B5EF4-FFF2-40B4-BE49-F238E27FC236}">
                <a16:creationId xmlns:a16="http://schemas.microsoft.com/office/drawing/2014/main" id="{E33C58B0-21C4-4394-859F-0EF7575C3F4E}"/>
              </a:ext>
            </a:extLst>
          </p:cNvPr>
          <p:cNvSpPr txBox="1">
            <a:spLocks/>
          </p:cNvSpPr>
          <p:nvPr/>
        </p:nvSpPr>
        <p:spPr>
          <a:xfrm>
            <a:off x="11568608" y="6165304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b="1" dirty="0">
              <a:solidFill>
                <a:schemeClr val="bg1"/>
              </a:solidFill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777D64F-8CAD-4809-97BF-1D3CD3646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809" y="1480502"/>
            <a:ext cx="11099807" cy="48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6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7" cy="104782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6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แบบสรุปรายการงบประมาณประกอบงบประมาณรายจ่ายประจำปีงบประมาณ พ.ศ.2567</a:t>
            </a:r>
          </a:p>
          <a:p>
            <a:pPr algn="ctr"/>
            <a:r>
              <a:rPr lang="th-TH" altLang="ko-KR" sz="36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จำแนกตามแผนงานงบประมาณ (ต่อ)</a:t>
            </a:r>
          </a:p>
        </p:txBody>
      </p:sp>
      <p:grpSp>
        <p:nvGrpSpPr>
          <p:cNvPr id="41" name="กลุ่ม 40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42" name="รูปภาพ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43" name="รูปภาพ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44" name="รูปภาพ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45" name="รูปภาพ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72" y="39539"/>
            <a:ext cx="2844800" cy="365125"/>
          </a:xfrm>
        </p:spPr>
        <p:txBody>
          <a:bodyPr/>
          <a:lstStyle/>
          <a:p>
            <a:r>
              <a:rPr lang="th-TH" dirty="0"/>
              <a:t>หน้า 6</a:t>
            </a:r>
          </a:p>
        </p:txBody>
      </p:sp>
      <p:sp>
        <p:nvSpPr>
          <p:cNvPr id="29" name="ตัวแทนหมายเลขสไลด์ 2">
            <a:extLst>
              <a:ext uri="{FF2B5EF4-FFF2-40B4-BE49-F238E27FC236}">
                <a16:creationId xmlns:a16="http://schemas.microsoft.com/office/drawing/2014/main" id="{E33C58B0-21C4-4394-859F-0EF7575C3F4E}"/>
              </a:ext>
            </a:extLst>
          </p:cNvPr>
          <p:cNvSpPr txBox="1">
            <a:spLocks/>
          </p:cNvSpPr>
          <p:nvPr/>
        </p:nvSpPr>
        <p:spPr>
          <a:xfrm>
            <a:off x="11568608" y="6165304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b="1" dirty="0">
              <a:solidFill>
                <a:schemeClr val="bg1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A206F94-951E-4F18-B51D-D9428C8A06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373" y="1291240"/>
            <a:ext cx="10536211" cy="51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6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7" cy="104782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6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 แบบรายงานปัญหา อุปสรรค และข้อเสนอแนะ ในการจัดทำงบประมาณ การบริหารงบประมาณ และการติดตามประเมินผล (ถ้ามี)</a:t>
            </a:r>
            <a:endParaRPr lang="th-TH" altLang="ko-KR" sz="3600" b="1" dirty="0">
              <a:solidFill>
                <a:schemeClr val="tx1"/>
              </a:solidFill>
              <a:effectLst>
                <a:glow rad="635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1" name="กลุ่ม 40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42" name="รูปภาพ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43" name="รูปภาพ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44" name="รูปภาพ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45" name="รูปภาพ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72" y="39539"/>
            <a:ext cx="2844800" cy="365125"/>
          </a:xfrm>
        </p:spPr>
        <p:txBody>
          <a:bodyPr/>
          <a:lstStyle/>
          <a:p>
            <a:r>
              <a:rPr lang="th-TH" dirty="0"/>
              <a:t>หน้า 7</a:t>
            </a:r>
          </a:p>
        </p:txBody>
      </p:sp>
      <p:sp>
        <p:nvSpPr>
          <p:cNvPr id="29" name="ตัวแทนหมายเลขสไลด์ 2">
            <a:extLst>
              <a:ext uri="{FF2B5EF4-FFF2-40B4-BE49-F238E27FC236}">
                <a16:creationId xmlns:a16="http://schemas.microsoft.com/office/drawing/2014/main" id="{E33C58B0-21C4-4394-859F-0EF7575C3F4E}"/>
              </a:ext>
            </a:extLst>
          </p:cNvPr>
          <p:cNvSpPr txBox="1">
            <a:spLocks/>
          </p:cNvSpPr>
          <p:nvPr/>
        </p:nvSpPr>
        <p:spPr>
          <a:xfrm>
            <a:off x="11568608" y="6165304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b="1" dirty="0">
              <a:solidFill>
                <a:schemeClr val="bg1"/>
              </a:solidFill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0E1F7EE-FB76-4916-9E19-DDB86E2CB0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373" y="1353572"/>
            <a:ext cx="10608219" cy="51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3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7" cy="104782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6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 แบบรายงานปัญหา อุปสรรค และข้อเสนอแนะ ในการจัดทำงบประมาณ การบริหารงบประมาณ และการติดตามประเมินผล (ถ้ามี) (ต่อ)</a:t>
            </a:r>
          </a:p>
        </p:txBody>
      </p:sp>
      <p:grpSp>
        <p:nvGrpSpPr>
          <p:cNvPr id="41" name="กลุ่ม 40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42" name="รูปภาพ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43" name="รูปภาพ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44" name="รูปภาพ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45" name="รูปภาพ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72" y="39539"/>
            <a:ext cx="2844800" cy="365125"/>
          </a:xfrm>
        </p:spPr>
        <p:txBody>
          <a:bodyPr/>
          <a:lstStyle/>
          <a:p>
            <a:r>
              <a:rPr lang="th-TH" dirty="0"/>
              <a:t>หน้า 8 </a:t>
            </a:r>
          </a:p>
        </p:txBody>
      </p:sp>
      <p:sp>
        <p:nvSpPr>
          <p:cNvPr id="29" name="ตัวแทนหมายเลขสไลด์ 2">
            <a:extLst>
              <a:ext uri="{FF2B5EF4-FFF2-40B4-BE49-F238E27FC236}">
                <a16:creationId xmlns:a16="http://schemas.microsoft.com/office/drawing/2014/main" id="{E33C58B0-21C4-4394-859F-0EF7575C3F4E}"/>
              </a:ext>
            </a:extLst>
          </p:cNvPr>
          <p:cNvSpPr txBox="1">
            <a:spLocks/>
          </p:cNvSpPr>
          <p:nvPr/>
        </p:nvSpPr>
        <p:spPr>
          <a:xfrm>
            <a:off x="11568608" y="6165304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b="1" dirty="0">
              <a:solidFill>
                <a:schemeClr val="bg1"/>
              </a:solidFill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7B8EB5B-1CDC-46A7-9013-4563AA9F1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0" y="1274584"/>
            <a:ext cx="10873208" cy="52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9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675"/>
          <a:stretch/>
        </p:blipFill>
        <p:spPr>
          <a:xfrm>
            <a:off x="0" y="4221088"/>
            <a:ext cx="12192000" cy="2664297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355"/>
          <a:stretch/>
        </p:blipFill>
        <p:spPr>
          <a:xfrm>
            <a:off x="0" y="0"/>
            <a:ext cx="12192000" cy="1340768"/>
          </a:xfrm>
          <a:prstGeom prst="rect">
            <a:avLst/>
          </a:prstGeom>
        </p:spPr>
      </p:pic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2711624" y="2079499"/>
            <a:ext cx="7128792" cy="2861669"/>
          </a:xfrm>
          <a:prstGeom prst="rect">
            <a:avLst/>
          </a:prstGeom>
          <a:ln w="31750" cap="flat" cmpd="tri" algn="ctr">
            <a:solidFill>
              <a:schemeClr val="accent6">
                <a:lumMod val="75000"/>
              </a:schemeClr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sz="5400" b="1" dirty="0">
                <a:solidFill>
                  <a:srgbClr val="0033CC"/>
                </a:solidFill>
                <a:latin typeface="TH NiramitIT๙" pitchFamily="2" charset="-34"/>
                <a:cs typeface="+mj-cs"/>
              </a:rPr>
            </a:br>
            <a:r>
              <a:rPr lang="th-TH" sz="5400" b="1" dirty="0">
                <a:solidFill>
                  <a:srgbClr val="0033CC"/>
                </a:solidFill>
                <a:latin typeface="TH NiramitIT๙" pitchFamily="2" charset="-34"/>
                <a:cs typeface="+mj-cs"/>
              </a:rPr>
              <a:t>เทศบาลนครขอนแก่น</a:t>
            </a:r>
          </a:p>
          <a:p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ขอขอบคุณ</a:t>
            </a:r>
            <a:endParaRPr lang="th-TH" sz="4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CB136C69-11A5-4CCB-BE01-987A16883F1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412512" y="1340928"/>
            <a:ext cx="1440000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20" name="กลุ่ม 19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21" name="รูปภาพ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22" name="รูปภาพ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23" name="รูปภาพ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17" name="ตัวแทนหมายเลขสไลด์ 2">
            <a:extLst>
              <a:ext uri="{FF2B5EF4-FFF2-40B4-BE49-F238E27FC236}">
                <a16:creationId xmlns:a16="http://schemas.microsoft.com/office/drawing/2014/main" id="{3172E605-1701-4914-B350-7BFCC4DD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111547"/>
            <a:ext cx="2844800" cy="365125"/>
          </a:xfrm>
        </p:spPr>
        <p:txBody>
          <a:bodyPr/>
          <a:lstStyle/>
          <a:p>
            <a:r>
              <a:rPr lang="th-TH" dirty="0"/>
              <a:t>หน้า 6</a:t>
            </a:r>
          </a:p>
        </p:txBody>
      </p:sp>
    </p:spTree>
    <p:extLst>
      <p:ext uri="{BB962C8B-B14F-4D97-AF65-F5344CB8AC3E}">
        <p14:creationId xmlns:p14="http://schemas.microsoft.com/office/powerpoint/2010/main" val="203841266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5549</TotalTime>
  <Words>259</Words>
  <Application>Microsoft Office PowerPoint</Application>
  <PresentationFormat>แบบจอกว้าง</PresentationFormat>
  <Paragraphs>58</Paragraphs>
  <Slides>9</Slides>
  <Notes>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4" baseType="lpstr">
      <vt:lpstr>Arial</vt:lpstr>
      <vt:lpstr>Calibri</vt:lpstr>
      <vt:lpstr>TH NiramitIT๙</vt:lpstr>
      <vt:lpstr>TH SarabunPSK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MO</dc:creator>
  <cp:lastModifiedBy>Administrator</cp:lastModifiedBy>
  <cp:revision>474</cp:revision>
  <cp:lastPrinted>2022-06-25T03:03:12Z</cp:lastPrinted>
  <dcterms:created xsi:type="dcterms:W3CDTF">2020-06-29T02:37:46Z</dcterms:created>
  <dcterms:modified xsi:type="dcterms:W3CDTF">2024-03-08T04:26:45Z</dcterms:modified>
</cp:coreProperties>
</file>